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407" r:id="rId3"/>
    <p:sldId id="408" r:id="rId4"/>
    <p:sldId id="406" r:id="rId5"/>
    <p:sldId id="410" r:id="rId6"/>
    <p:sldId id="411" r:id="rId7"/>
    <p:sldId id="353" r:id="rId8"/>
    <p:sldId id="416" r:id="rId9"/>
    <p:sldId id="413" r:id="rId10"/>
    <p:sldId id="415" r:id="rId11"/>
    <p:sldId id="405" r:id="rId12"/>
    <p:sldId id="412" r:id="rId13"/>
    <p:sldId id="398" r:id="rId14"/>
    <p:sldId id="414"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FFFFFF"/>
    <a:srgbClr val="FFC425"/>
    <a:srgbClr val="FFB310"/>
    <a:srgbClr val="4F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74" autoAdjust="0"/>
  </p:normalViewPr>
  <p:slideViewPr>
    <p:cSldViewPr snapToGrid="0" snapToObjects="1">
      <p:cViewPr varScale="1">
        <p:scale>
          <a:sx n="81" d="100"/>
          <a:sy n="81" d="100"/>
        </p:scale>
        <p:origin x="86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34" charset="-128"/>
              </a:defRPr>
            </a:lvl1pPr>
          </a:lstStyle>
          <a:p>
            <a:pPr>
              <a:defRPr/>
            </a:pPr>
            <a:fld id="{033148E8-AB90-4D3B-A944-9BDB51893435}" type="datetimeFigureOut">
              <a:rPr lang="en-US"/>
              <a:pPr>
                <a:defRPr/>
              </a:pPr>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34" charset="-128"/>
              </a:defRPr>
            </a:lvl1pPr>
          </a:lstStyle>
          <a:p>
            <a:pPr>
              <a:defRPr/>
            </a:pPr>
            <a:fld id="{BE3EE270-73F6-46D0-BD96-99675D6408B4}" type="slidenum">
              <a:rPr lang="en-US"/>
              <a:pPr>
                <a:defRPr/>
              </a:pPr>
              <a:t>‹#›</a:t>
            </a:fld>
            <a:endParaRPr lang="en-US"/>
          </a:p>
        </p:txBody>
      </p:sp>
    </p:spTree>
    <p:extLst>
      <p:ext uri="{BB962C8B-B14F-4D97-AF65-F5344CB8AC3E}">
        <p14:creationId xmlns:p14="http://schemas.microsoft.com/office/powerpoint/2010/main" val="107036510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u="none" kern="1200" dirty="0" smtClean="0">
                <a:solidFill>
                  <a:schemeClr val="tx1"/>
                </a:solidFill>
                <a:effectLst/>
                <a:latin typeface="+mn-lt"/>
                <a:ea typeface="MS PGothic" pitchFamily="34" charset="-128"/>
                <a:cs typeface="+mn-cs"/>
              </a:rPr>
              <a:t>Handouts: </a:t>
            </a:r>
          </a:p>
          <a:p>
            <a:r>
              <a:rPr lang="en-US" sz="1200" u="none" kern="1200" dirty="0" smtClean="0">
                <a:solidFill>
                  <a:schemeClr val="tx1"/>
                </a:solidFill>
                <a:effectLst/>
                <a:latin typeface="+mn-lt"/>
                <a:ea typeface="MS PGothic" pitchFamily="34" charset="-128"/>
                <a:cs typeface="+mn-cs"/>
              </a:rPr>
              <a:t>Online Resources Card</a:t>
            </a:r>
          </a:p>
          <a:p>
            <a:r>
              <a:rPr lang="en-US" sz="1200" u="none" kern="1200" dirty="0" smtClean="0">
                <a:solidFill>
                  <a:schemeClr val="tx1"/>
                </a:solidFill>
                <a:effectLst/>
                <a:latin typeface="+mn-lt"/>
                <a:ea typeface="MS PGothic" pitchFamily="34" charset="-128"/>
                <a:cs typeface="+mn-cs"/>
              </a:rPr>
              <a:t>Investigating a Major/Career</a:t>
            </a:r>
          </a:p>
          <a:p>
            <a:r>
              <a:rPr lang="en-US" sz="1200" u="none" kern="1200" dirty="0" smtClean="0">
                <a:solidFill>
                  <a:schemeClr val="tx1"/>
                </a:solidFill>
                <a:effectLst/>
                <a:latin typeface="+mn-lt"/>
                <a:ea typeface="MS PGothic" pitchFamily="34" charset="-128"/>
                <a:cs typeface="+mn-cs"/>
              </a:rPr>
              <a:t>Sun Devil </a:t>
            </a:r>
            <a:r>
              <a:rPr lang="en-US" sz="1200" u="none" kern="1200" dirty="0" err="1" smtClean="0">
                <a:solidFill>
                  <a:schemeClr val="tx1"/>
                </a:solidFill>
                <a:effectLst/>
                <a:latin typeface="+mn-lt"/>
                <a:ea typeface="MS PGothic" pitchFamily="34" charset="-128"/>
                <a:cs typeface="+mn-cs"/>
              </a:rPr>
              <a:t>CareerLink</a:t>
            </a:r>
            <a:endParaRPr lang="en-US" sz="1200" u="none" kern="1200" dirty="0" smtClean="0">
              <a:solidFill>
                <a:schemeClr val="tx1"/>
              </a:solidFill>
              <a:effectLst/>
              <a:latin typeface="+mn-lt"/>
              <a:ea typeface="MS PGothic" pitchFamily="34" charset="-128"/>
              <a:cs typeface="+mn-cs"/>
            </a:endParaRPr>
          </a:p>
          <a:p>
            <a:endParaRPr lang="en-US" sz="1200" u="none" kern="1200" dirty="0" smtClean="0">
              <a:solidFill>
                <a:schemeClr val="tx1"/>
              </a:solidFill>
              <a:effectLst/>
              <a:latin typeface="+mn-lt"/>
              <a:ea typeface="MS PGothic" pitchFamily="34" charset="-128"/>
              <a:cs typeface="+mn-cs"/>
            </a:endParaRPr>
          </a:p>
          <a:p>
            <a:endParaRPr lang="en-US" sz="1200" u="none" strike="noStrike" kern="1200" dirty="0" smtClean="0">
              <a:solidFill>
                <a:schemeClr val="tx1"/>
              </a:solidFill>
              <a:effectLst/>
              <a:latin typeface="+mn-lt"/>
              <a:ea typeface="MS PGothic" pitchFamily="34" charset="-128"/>
              <a:cs typeface="+mn-cs"/>
            </a:endParaRPr>
          </a:p>
          <a:p>
            <a:r>
              <a:rPr lang="en-US" sz="1200" u="none" strike="noStrike" kern="1200" dirty="0" smtClean="0">
                <a:solidFill>
                  <a:schemeClr val="tx1"/>
                </a:solidFill>
                <a:effectLst/>
                <a:latin typeface="+mn-lt"/>
                <a:ea typeface="MS PGothic" pitchFamily="34" charset="-128"/>
                <a:cs typeface="+mn-cs"/>
              </a:rPr>
              <a:t>For</a:t>
            </a:r>
            <a:r>
              <a:rPr lang="en-US" sz="1200" u="none" strike="noStrike" kern="1200" baseline="0" dirty="0" smtClean="0">
                <a:solidFill>
                  <a:schemeClr val="tx1"/>
                </a:solidFill>
                <a:effectLst/>
                <a:latin typeface="+mn-lt"/>
                <a:ea typeface="MS PGothic" pitchFamily="34" charset="-128"/>
                <a:cs typeface="+mn-cs"/>
              </a:rPr>
              <a:t> Tempe:</a:t>
            </a:r>
            <a:endParaRPr lang="en-US" sz="1200" u="none" strike="noStrike" kern="1200" dirty="0" smtClean="0">
              <a:solidFill>
                <a:schemeClr val="tx1"/>
              </a:solidFill>
              <a:effectLst/>
              <a:latin typeface="+mn-lt"/>
              <a:ea typeface="MS PGothic" pitchFamily="34" charset="-128"/>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solidFill>
                <a:effectLst/>
                <a:latin typeface="+mn-lt"/>
                <a:ea typeface="MS PGothic" pitchFamily="34" charset="-128"/>
                <a:cs typeface="+mn-cs"/>
              </a:rPr>
              <a:t>Welcome in the CEC</a:t>
            </a:r>
          </a:p>
          <a:p>
            <a:r>
              <a:rPr lang="en-US" sz="1200" u="none" kern="1200" dirty="0" smtClean="0">
                <a:solidFill>
                  <a:schemeClr val="tx1"/>
                </a:solidFill>
                <a:effectLst/>
                <a:latin typeface="+mn-lt"/>
                <a:ea typeface="MS PGothic" pitchFamily="34" charset="-128"/>
                <a:cs typeface="+mn-cs"/>
              </a:rPr>
              <a:t>Show </a:t>
            </a:r>
            <a:r>
              <a:rPr lang="en-US" sz="1200" u="none" kern="1200" dirty="0" smtClean="0">
                <a:solidFill>
                  <a:schemeClr val="tx1"/>
                </a:solidFill>
                <a:effectLst/>
                <a:latin typeface="+mn-lt"/>
                <a:ea typeface="MS PGothic" pitchFamily="34" charset="-128"/>
                <a:cs typeface="+mn-cs"/>
              </a:rPr>
              <a:t>Resources Available to Research Occupations through CEC:</a:t>
            </a:r>
          </a:p>
          <a:p>
            <a:r>
              <a:rPr lang="en-US" sz="1200" u="none" kern="1200" dirty="0" smtClean="0">
                <a:solidFill>
                  <a:schemeClr val="tx1"/>
                </a:solidFill>
                <a:effectLst/>
                <a:latin typeface="+mn-lt"/>
                <a:ea typeface="MS PGothic" pitchFamily="34" charset="-128"/>
                <a:cs typeface="+mn-cs"/>
              </a:rPr>
              <a:t>Books</a:t>
            </a:r>
          </a:p>
          <a:p>
            <a:r>
              <a:rPr lang="en-US" sz="1200" u="none" kern="1200" dirty="0" smtClean="0">
                <a:solidFill>
                  <a:schemeClr val="tx1"/>
                </a:solidFill>
                <a:effectLst/>
                <a:latin typeface="+mn-lt"/>
                <a:ea typeface="MS PGothic" pitchFamily="34" charset="-128"/>
                <a:cs typeface="+mn-cs"/>
              </a:rPr>
              <a:t>Book of Lists</a:t>
            </a:r>
          </a:p>
          <a:p>
            <a:r>
              <a:rPr lang="en-US" sz="1200" u="none" kern="1200" dirty="0" smtClean="0">
                <a:solidFill>
                  <a:schemeClr val="tx1"/>
                </a:solidFill>
                <a:effectLst/>
                <a:latin typeface="+mn-lt"/>
                <a:ea typeface="MS PGothic" pitchFamily="34" charset="-128"/>
                <a:cs typeface="+mn-cs"/>
              </a:rPr>
              <a:t>Community Information and Referral Services book</a:t>
            </a:r>
          </a:p>
          <a:p>
            <a:r>
              <a:rPr lang="en-US" sz="1200" u="none" kern="1200" dirty="0" smtClean="0">
                <a:solidFill>
                  <a:schemeClr val="tx1"/>
                </a:solidFill>
                <a:effectLst/>
                <a:latin typeface="+mn-lt"/>
                <a:ea typeface="MS PGothic" pitchFamily="34" charset="-128"/>
                <a:cs typeface="+mn-cs"/>
              </a:rPr>
              <a:t>ONET and BLS hard copies</a:t>
            </a:r>
          </a:p>
          <a:p>
            <a:r>
              <a:rPr lang="en-US" sz="1200" u="none" kern="1200" dirty="0" smtClean="0">
                <a:solidFill>
                  <a:schemeClr val="tx1"/>
                </a:solidFill>
                <a:effectLst/>
                <a:latin typeface="+mn-lt"/>
                <a:ea typeface="MS PGothic" pitchFamily="34" charset="-128"/>
                <a:cs typeface="+mn-cs"/>
              </a:rPr>
              <a:t>NACE Salary Survey</a:t>
            </a:r>
          </a:p>
          <a:p>
            <a:pPr eaLnBrk="1" hangingPunct="1">
              <a:spcBef>
                <a:spcPct val="0"/>
              </a:spcBef>
            </a:pPr>
            <a:endParaRPr lang="en-US" altLang="en-US" u="none"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sz="1200" u="none" kern="1200" dirty="0" smtClean="0">
                <a:solidFill>
                  <a:schemeClr val="tx1"/>
                </a:solidFill>
                <a:effectLst/>
                <a:latin typeface="+mn-lt"/>
                <a:ea typeface="MS PGothic" pitchFamily="34" charset="-128"/>
                <a:cs typeface="+mn-cs"/>
              </a:rPr>
              <a:t>Groups Split  - One Group Goes to the Training Lab Other One or Two Groups Stay In The CEC</a:t>
            </a:r>
          </a:p>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E5641DE-0A06-45B1-9785-BFA0A9E6F13D}" type="slidenum">
              <a:rPr lang="en-US" altLang="en-US" smtClean="0"/>
              <a:pPr eaLnBrk="1" hangingPunct="1"/>
              <a:t>1</a:t>
            </a:fld>
            <a:endParaRPr lang="en-US" altLang="en-US" smtClean="0"/>
          </a:p>
        </p:txBody>
      </p:sp>
    </p:spTree>
    <p:extLst>
      <p:ext uri="{BB962C8B-B14F-4D97-AF65-F5344CB8AC3E}">
        <p14:creationId xmlns:p14="http://schemas.microsoft.com/office/powerpoint/2010/main" val="3624362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Arial" pitchFamily="34" charset="0"/>
              <a:buNone/>
              <a:defRPr/>
            </a:pPr>
            <a:endParaRPr lang="en-US" sz="1800"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1842E9F-2B37-45AE-B1D9-DA522AB49E30}" type="slidenum">
              <a:rPr lang="en-US" altLang="en-US" smtClean="0"/>
              <a:pPr eaLnBrk="1" hangingPunct="1"/>
              <a:t>10</a:t>
            </a:fld>
            <a:endParaRPr lang="en-US" altLang="en-US" smtClean="0"/>
          </a:p>
        </p:txBody>
      </p:sp>
    </p:spTree>
    <p:extLst>
      <p:ext uri="{BB962C8B-B14F-4D97-AF65-F5344CB8AC3E}">
        <p14:creationId xmlns:p14="http://schemas.microsoft.com/office/powerpoint/2010/main" val="293406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DISCUSSION POINTS:</a:t>
            </a:r>
          </a:p>
          <a:p>
            <a:pPr marL="0" indent="0" eaLnBrk="1" hangingPunct="1">
              <a:buFont typeface="Arial" pitchFamily="34" charset="0"/>
              <a:buNone/>
              <a:defRPr/>
            </a:pPr>
            <a:r>
              <a:rPr lang="en-US" sz="1800" dirty="0" smtClean="0">
                <a:ea typeface="ＭＳ Ｐゴシック" pitchFamily="34" charset="-128"/>
              </a:rPr>
              <a:t>Point out websites on the “online resources” card and direct students with laptops to the sites.</a:t>
            </a:r>
          </a:p>
          <a:p>
            <a:pPr marL="0" indent="0" eaLnBrk="1" hangingPunct="1">
              <a:buFont typeface="Arial" pitchFamily="34" charset="0"/>
              <a:buNone/>
              <a:defRPr/>
            </a:pPr>
            <a:r>
              <a:rPr lang="en-US" sz="1800" dirty="0" smtClean="0">
                <a:ea typeface="ＭＳ Ｐゴシック" pitchFamily="34" charset="-128"/>
              </a:rPr>
              <a:t>Choose a few from the following and show some of the features:</a:t>
            </a:r>
          </a:p>
          <a:p>
            <a:pPr marL="571500" indent="-571500">
              <a:buFont typeface="Arial" panose="020B0604020202020204" pitchFamily="34" charset="0"/>
              <a:buChar char="•"/>
              <a:defRPr/>
            </a:pPr>
            <a:r>
              <a:rPr lang="en-US" sz="1800" dirty="0" smtClean="0">
                <a:solidFill>
                  <a:srgbClr val="FFFFFF"/>
                </a:solidFill>
                <a:latin typeface="Tahoma" pitchFamily="34" charset="0"/>
                <a:ea typeface="Tahoma" pitchFamily="34" charset="0"/>
                <a:cs typeface="Tahoma" pitchFamily="34" charset="0"/>
              </a:rPr>
              <a:t>AZCIS</a:t>
            </a:r>
          </a:p>
          <a:p>
            <a:pPr marL="571500" indent="-571500">
              <a:buFont typeface="Arial" panose="020B0604020202020204" pitchFamily="34" charset="0"/>
              <a:buChar char="•"/>
              <a:defRPr/>
            </a:pPr>
            <a:r>
              <a:rPr lang="en-US" sz="1800" dirty="0" smtClean="0">
                <a:solidFill>
                  <a:srgbClr val="FFFFFF"/>
                </a:solidFill>
              </a:rPr>
              <a:t>Occupational Outlook Handbook (bls.gov/ooh) 250 jobs (***check for Global Studies degree)</a:t>
            </a:r>
          </a:p>
          <a:p>
            <a:pPr marL="571500" lvl="0" indent="-571500">
              <a:buFont typeface="Arial" panose="020B0604020202020204" pitchFamily="34" charset="0"/>
              <a:buChar char="•"/>
              <a:defRPr/>
            </a:pPr>
            <a:r>
              <a:rPr lang="en-US" sz="1800" dirty="0" smtClean="0">
                <a:solidFill>
                  <a:srgbClr val="FFFFFF"/>
                </a:solidFill>
              </a:rPr>
              <a:t>ONET (onetonline.org) 1200 jobs</a:t>
            </a:r>
          </a:p>
          <a:p>
            <a:pPr marL="571500" lvl="0" indent="-571500">
              <a:buFont typeface="Arial" panose="020B0604020202020204" pitchFamily="34" charset="0"/>
              <a:buChar char="•"/>
              <a:defRPr/>
            </a:pPr>
            <a:r>
              <a:rPr lang="en-US" sz="1800" dirty="0" smtClean="0">
                <a:solidFill>
                  <a:srgbClr val="FFFFFF"/>
                </a:solidFill>
              </a:rPr>
              <a:t>Candid</a:t>
            </a:r>
            <a:r>
              <a:rPr lang="en-US" sz="1800" baseline="0" dirty="0" smtClean="0">
                <a:solidFill>
                  <a:srgbClr val="FFFFFF"/>
                </a:solidFill>
              </a:rPr>
              <a:t> Career</a:t>
            </a:r>
          </a:p>
          <a:p>
            <a:pPr marL="0" lvl="0" indent="0">
              <a:buFont typeface="Arial" panose="020B0604020202020204" pitchFamily="34" charset="0"/>
              <a:buNone/>
              <a:defRPr/>
            </a:pPr>
            <a:endParaRPr lang="en-US" sz="1800" baseline="0" dirty="0" smtClean="0">
              <a:solidFill>
                <a:srgbClr val="FFFFFF"/>
              </a:solidFill>
            </a:endParaRPr>
          </a:p>
          <a:p>
            <a:pPr marL="0" lvl="0" indent="0">
              <a:buFont typeface="Arial" panose="020B0604020202020204" pitchFamily="34" charset="0"/>
              <a:buNone/>
              <a:defRPr/>
            </a:pPr>
            <a:r>
              <a:rPr lang="en-US" sz="1800" baseline="0" dirty="0" smtClean="0">
                <a:solidFill>
                  <a:srgbClr val="FFFFFF"/>
                </a:solidFill>
              </a:rPr>
              <a:t>Show:</a:t>
            </a:r>
            <a:endParaRPr lang="en-US" sz="1800" dirty="0" smtClean="0">
              <a:solidFill>
                <a:srgbClr val="FFFFFF"/>
              </a:solidFill>
            </a:endParaRPr>
          </a:p>
          <a:p>
            <a:pPr marL="571500" indent="-571500">
              <a:buFont typeface="Arial" panose="020B0604020202020204" pitchFamily="34" charset="0"/>
              <a:buChar char="•"/>
              <a:defRPr/>
            </a:pPr>
            <a:r>
              <a:rPr lang="en-US" sz="1800" dirty="0" smtClean="0">
                <a:solidFill>
                  <a:srgbClr val="FFFFFF"/>
                </a:solidFill>
              </a:rPr>
              <a:t>Indeed.com to highlight job availability</a:t>
            </a:r>
            <a:r>
              <a:rPr lang="en-US" sz="1800" baseline="0" dirty="0" smtClean="0">
                <a:solidFill>
                  <a:srgbClr val="FFFFFF"/>
                </a:solidFill>
              </a:rPr>
              <a:t> and job descriptions</a:t>
            </a:r>
            <a:endParaRPr lang="en-US" sz="1800" dirty="0" smtClean="0">
              <a:solidFill>
                <a:srgbClr val="FFFFFF"/>
              </a:solidFill>
            </a:endParaRPr>
          </a:p>
          <a:p>
            <a:pPr marL="0" indent="0">
              <a:buFont typeface="Arial" panose="020B0604020202020204" pitchFamily="34" charset="0"/>
              <a:buNone/>
              <a:defRPr/>
            </a:pPr>
            <a:endParaRPr lang="en-US" sz="1800" dirty="0" smtClean="0">
              <a:solidFill>
                <a:srgbClr val="FFFFFF"/>
              </a:solidFill>
            </a:endParaRPr>
          </a:p>
          <a:p>
            <a:pPr marL="0" indent="0">
              <a:buFont typeface="Arial" panose="020B0604020202020204" pitchFamily="34" charset="0"/>
              <a:buNone/>
              <a:defRPr/>
            </a:pPr>
            <a:r>
              <a:rPr lang="en-US" sz="1800" dirty="0" smtClean="0">
                <a:solidFill>
                  <a:srgbClr val="FFFFFF"/>
                </a:solidFill>
              </a:rPr>
              <a:t>Mention Again:</a:t>
            </a:r>
          </a:p>
          <a:p>
            <a:pPr marL="571500" marR="0" indent="-57150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800" dirty="0" smtClean="0">
                <a:solidFill>
                  <a:srgbClr val="FFFFFF"/>
                </a:solidFill>
              </a:rPr>
              <a:t>Sun Devil </a:t>
            </a:r>
            <a:r>
              <a:rPr lang="en-US" sz="1800" dirty="0" err="1" smtClean="0">
                <a:solidFill>
                  <a:srgbClr val="FFFFFF"/>
                </a:solidFill>
              </a:rPr>
              <a:t>CareerLink</a:t>
            </a:r>
            <a:r>
              <a:rPr lang="en-US" sz="1800" dirty="0" smtClean="0">
                <a:solidFill>
                  <a:srgbClr val="FFFFFF"/>
                </a:solidFill>
              </a:rPr>
              <a:t> – just mention</a:t>
            </a:r>
            <a:r>
              <a:rPr lang="en-US" sz="1800" baseline="0" dirty="0" smtClean="0">
                <a:solidFill>
                  <a:srgbClr val="FFFFFF"/>
                </a:solidFill>
              </a:rPr>
              <a:t> since pointed out with informational interviews and give handout</a:t>
            </a:r>
            <a:endParaRPr lang="en-US" sz="1800" dirty="0" smtClean="0">
              <a:solidFill>
                <a:srgbClr val="FFFFFF"/>
              </a:solidFill>
            </a:endParaRPr>
          </a:p>
          <a:p>
            <a:pPr marL="571500" indent="-571500">
              <a:buFont typeface="Arial" panose="020B0604020202020204" pitchFamily="34" charset="0"/>
              <a:buChar char="•"/>
              <a:defRPr/>
            </a:pPr>
            <a:endParaRPr lang="en-US" sz="1800" dirty="0" smtClean="0">
              <a:solidFill>
                <a:srgbClr val="FFFFFF"/>
              </a:solidFill>
            </a:endParaRPr>
          </a:p>
          <a:p>
            <a:pPr marL="0" indent="0" eaLnBrk="1" hangingPunct="1">
              <a:buFont typeface="Arial" pitchFamily="34" charset="0"/>
              <a:buNone/>
              <a:defRPr/>
            </a:pPr>
            <a:endParaRPr lang="en-US" sz="1800"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1842E9F-2B37-45AE-B1D9-DA522AB49E30}" type="slidenum">
              <a:rPr lang="en-US" altLang="en-US" smtClean="0"/>
              <a:pPr eaLnBrk="1" hangingPunct="1"/>
              <a:t>11</a:t>
            </a:fld>
            <a:endParaRPr lang="en-US" altLang="en-US" smtClean="0"/>
          </a:p>
        </p:txBody>
      </p:sp>
    </p:spTree>
    <p:extLst>
      <p:ext uri="{BB962C8B-B14F-4D97-AF65-F5344CB8AC3E}">
        <p14:creationId xmlns:p14="http://schemas.microsoft.com/office/powerpoint/2010/main" val="356193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DISCUSSION POINTS:</a:t>
            </a:r>
          </a:p>
          <a:p>
            <a:pPr eaLnBrk="1" hangingPunct="1">
              <a:spcBef>
                <a:spcPct val="0"/>
              </a:spcBef>
            </a:pPr>
            <a:r>
              <a:rPr lang="en-US" altLang="en-US" dirty="0" smtClean="0"/>
              <a:t>Describe</a:t>
            </a:r>
            <a:r>
              <a:rPr lang="en-US" altLang="en-US" baseline="0" dirty="0" smtClean="0"/>
              <a:t> briefly what we provide</a:t>
            </a:r>
            <a:r>
              <a:rPr lang="en-US" altLang="en-US" baseline="0" dirty="0" smtClean="0"/>
              <a:t>.</a:t>
            </a:r>
          </a:p>
          <a:p>
            <a:pPr eaLnBrk="1" hangingPunct="1">
              <a:spcBef>
                <a:spcPct val="0"/>
              </a:spcBef>
            </a:pPr>
            <a:endParaRPr lang="en-US" altLang="en-US" baseline="0" dirty="0" smtClean="0"/>
          </a:p>
          <a:p>
            <a:pPr eaLnBrk="1" hangingPunct="1">
              <a:spcBef>
                <a:spcPct val="0"/>
              </a:spcBef>
            </a:pPr>
            <a:r>
              <a:rPr lang="en-US" altLang="en-US" baseline="0" dirty="0" smtClean="0"/>
              <a:t>(live links and show examples for each, maybe even combine events and workshops) </a:t>
            </a:r>
          </a:p>
          <a:p>
            <a:pPr eaLnBrk="1" hangingPunct="1">
              <a:spcBef>
                <a:spcPct val="0"/>
              </a:spcBef>
            </a:pPr>
            <a:endParaRPr lang="en-US" altLang="en-US" baseline="0" dirty="0" smtClean="0"/>
          </a:p>
          <a:p>
            <a:pPr eaLnBrk="1" hangingPunct="1">
              <a:spcBef>
                <a:spcPct val="0"/>
              </a:spcBef>
            </a:pPr>
            <a:r>
              <a:rPr lang="en-US" altLang="en-US" baseline="0" dirty="0" smtClean="0"/>
              <a:t>(show career guides and the worksheet examples)</a:t>
            </a:r>
          </a:p>
          <a:p>
            <a:pPr eaLnBrk="1" hangingPunct="1">
              <a:spcBef>
                <a:spcPct val="0"/>
              </a:spcBef>
            </a:pPr>
            <a:endParaRPr lang="en-US" altLang="en-US" baseline="0" dirty="0" smtClean="0"/>
          </a:p>
          <a:p>
            <a:pPr eaLnBrk="1" hangingPunct="1">
              <a:spcBef>
                <a:spcPct val="0"/>
              </a:spcBef>
            </a:pPr>
            <a:r>
              <a:rPr lang="en-US" altLang="en-US" baseline="0" dirty="0" smtClean="0"/>
              <a:t>(Link to </a:t>
            </a:r>
            <a:r>
              <a:rPr lang="en-US" altLang="en-US" baseline="0" dirty="0" err="1" smtClean="0"/>
              <a:t>poli</a:t>
            </a:r>
            <a:r>
              <a:rPr lang="en-US" altLang="en-US" baseline="0" dirty="0" smtClean="0"/>
              <a:t> </a:t>
            </a:r>
            <a:r>
              <a:rPr lang="en-US" altLang="en-US" baseline="0" dirty="0" err="1" smtClean="0"/>
              <a:t>sci</a:t>
            </a:r>
            <a:r>
              <a:rPr lang="en-US" altLang="en-US" baseline="0" dirty="0" smtClean="0"/>
              <a:t> example/</a:t>
            </a:r>
            <a:r>
              <a:rPr lang="en-US" altLang="en-US" baseline="0" dirty="0" err="1" smtClean="0"/>
              <a:t>glo</a:t>
            </a:r>
            <a:r>
              <a:rPr lang="en-US" altLang="en-US" baseline="0" dirty="0" smtClean="0"/>
              <a:t> studies)</a:t>
            </a:r>
          </a:p>
          <a:p>
            <a:pPr eaLnBrk="1" hangingPunct="1">
              <a:spcBef>
                <a:spcPct val="0"/>
              </a:spcBef>
            </a:pPr>
            <a:endParaRPr lang="en-US" altLang="en-US" baseline="0" dirty="0" smtClean="0"/>
          </a:p>
          <a:p>
            <a:pPr eaLnBrk="1" hangingPunct="1">
              <a:spcBef>
                <a:spcPct val="0"/>
              </a:spcBef>
            </a:pPr>
            <a:r>
              <a:rPr lang="en-US" altLang="en-US" baseline="0" dirty="0" smtClean="0"/>
              <a:t>(make sure modules are updated)</a:t>
            </a:r>
          </a:p>
          <a:p>
            <a:pPr eaLnBrk="1" hangingPunct="1">
              <a:spcBef>
                <a:spcPct val="0"/>
              </a:spcBef>
            </a:pPr>
            <a:endParaRPr lang="en-US" altLang="en-US" baseline="0" dirty="0" smtClean="0"/>
          </a:p>
          <a:p>
            <a:pPr eaLnBrk="1" hangingPunct="1">
              <a:spcBef>
                <a:spcPct val="0"/>
              </a:spcBef>
            </a:pPr>
            <a:r>
              <a:rPr lang="en-US" altLang="en-US" baseline="0" dirty="0" smtClean="0"/>
              <a:t>(employment </a:t>
            </a:r>
            <a:r>
              <a:rPr lang="en-US" altLang="en-US" baseline="0" dirty="0" smtClean="0"/>
              <a:t>practice interviews - </a:t>
            </a:r>
            <a:r>
              <a:rPr lang="en-US" altLang="en-US" baseline="0" dirty="0" smtClean="0"/>
              <a:t>how to interview)</a:t>
            </a: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5691608-21F7-4C62-9402-A2A364BB2016}" type="slidenum">
              <a:rPr lang="en-US" altLang="en-US" smtClean="0"/>
              <a:pPr eaLnBrk="1" hangingPunct="1"/>
              <a:t>12</a:t>
            </a:fld>
            <a:endParaRPr lang="en-US" altLang="en-US" smtClean="0"/>
          </a:p>
        </p:txBody>
      </p:sp>
    </p:spTree>
    <p:extLst>
      <p:ext uri="{BB962C8B-B14F-4D97-AF65-F5344CB8AC3E}">
        <p14:creationId xmlns:p14="http://schemas.microsoft.com/office/powerpoint/2010/main" val="301250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smtClean="0"/>
              <a:t>-</a:t>
            </a:r>
            <a:r>
              <a:rPr lang="en-US" altLang="en-US" dirty="0" err="1" smtClean="0"/>
              <a:t>poli</a:t>
            </a:r>
            <a:r>
              <a:rPr lang="en-US" altLang="en-US" dirty="0" smtClean="0"/>
              <a:t>/</a:t>
            </a:r>
            <a:r>
              <a:rPr lang="en-US" altLang="en-US" dirty="0" err="1" smtClean="0"/>
              <a:t>sci</a:t>
            </a:r>
            <a:r>
              <a:rPr lang="en-US" altLang="en-US" dirty="0" smtClean="0"/>
              <a:t> global studies</a:t>
            </a:r>
            <a:r>
              <a:rPr lang="en-US" altLang="en-US" baseline="0" dirty="0" smtClean="0"/>
              <a:t> jobs that we can show to motivate people to come in</a:t>
            </a: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F6C89E0-1D10-403E-A8BC-4962045FB740}" type="slidenum">
              <a:rPr lang="en-US" altLang="en-US" smtClean="0"/>
              <a:pPr eaLnBrk="1" hangingPunct="1"/>
              <a:t>13</a:t>
            </a:fld>
            <a:endParaRPr lang="en-US" altLang="en-US" smtClean="0"/>
          </a:p>
        </p:txBody>
      </p:sp>
    </p:spTree>
    <p:extLst>
      <p:ext uri="{BB962C8B-B14F-4D97-AF65-F5344CB8AC3E}">
        <p14:creationId xmlns:p14="http://schemas.microsoft.com/office/powerpoint/2010/main" val="3377665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itchFamily="34" charset="-128"/>
              </a:rPr>
              <a:t>ACTIVITY</a:t>
            </a:r>
            <a:r>
              <a:rPr lang="en-US" baseline="0" dirty="0" smtClean="0">
                <a:ea typeface="ＭＳ Ｐゴシック" pitchFamily="34" charset="-128"/>
              </a:rPr>
              <a:t> </a:t>
            </a:r>
            <a:r>
              <a:rPr lang="en-US" baseline="0" dirty="0" smtClean="0">
                <a:ea typeface="ＭＳ Ｐゴシック" pitchFamily="34" charset="-128"/>
              </a:rPr>
              <a:t>(3 </a:t>
            </a:r>
            <a:r>
              <a:rPr lang="en-US" baseline="0" dirty="0" err="1" smtClean="0">
                <a:ea typeface="ＭＳ Ｐゴシック" pitchFamily="34" charset="-128"/>
              </a:rPr>
              <a:t>mins</a:t>
            </a:r>
            <a:r>
              <a:rPr lang="en-US" baseline="0" dirty="0" smtClean="0">
                <a:ea typeface="ＭＳ Ｐゴシック" pitchFamily="34" charset="-128"/>
              </a:rPr>
              <a:t>)</a:t>
            </a:r>
            <a:endParaRPr lang="en-US" dirty="0" smtClean="0">
              <a:ea typeface="ＭＳ Ｐゴシック" pitchFamily="34" charset="-128"/>
            </a:endParaRPr>
          </a:p>
          <a:p>
            <a:pPr marL="171450" indent="-171450" eaLnBrk="1" hangingPunct="1">
              <a:spcBef>
                <a:spcPct val="0"/>
              </a:spcBef>
              <a:buFont typeface="Arial" pitchFamily="34" charset="0"/>
              <a:buChar char="•"/>
              <a:defRPr/>
            </a:pPr>
            <a:r>
              <a:rPr lang="en-US" dirty="0" smtClean="0">
                <a:ea typeface="ＭＳ Ｐゴシック" pitchFamily="34" charset="-128"/>
              </a:rPr>
              <a:t>Have the students break into small groups and think of as </a:t>
            </a:r>
            <a:r>
              <a:rPr lang="en-US" baseline="0" dirty="0" smtClean="0">
                <a:ea typeface="ＭＳ Ｐゴシック" pitchFamily="34" charset="-128"/>
              </a:rPr>
              <a:t>many ways as they can to do career and major exploration that does not involve online. Then ask each group for one or two ways to report back to the large group</a:t>
            </a:r>
          </a:p>
          <a:p>
            <a:pPr marL="171450" indent="-171450" eaLnBrk="1" hangingPunct="1">
              <a:spcBef>
                <a:spcPct val="0"/>
              </a:spcBef>
              <a:buFont typeface="Arial" pitchFamily="34" charset="0"/>
              <a:buChar char="•"/>
              <a:defRPr/>
            </a:pPr>
            <a:endParaRPr lang="en-US" baseline="0" dirty="0" smtClean="0">
              <a:ea typeface="ＭＳ Ｐゴシック" pitchFamily="34" charset="-128"/>
            </a:endParaRPr>
          </a:p>
          <a:p>
            <a:pPr marL="171450" indent="-171450" eaLnBrk="1" hangingPunct="1">
              <a:spcBef>
                <a:spcPct val="0"/>
              </a:spcBef>
              <a:buFont typeface="Arial" pitchFamily="34" charset="0"/>
              <a:buChar char="•"/>
              <a:defRPr/>
            </a:pPr>
            <a:r>
              <a:rPr lang="en-US" baseline="0" dirty="0" smtClean="0">
                <a:ea typeface="ＭＳ Ｐゴシック" pitchFamily="34" charset="-128"/>
              </a:rPr>
              <a:t>***emphasize that without a resume, it’s impossible to get any job, internship, or letter of recommendation. </a:t>
            </a:r>
            <a:endParaRPr lang="en-US" dirty="0"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CE0740-4D24-49AA-A0A7-522D8E7456C1}" type="slidenum">
              <a:rPr lang="en-US" altLang="en-US" smtClean="0"/>
              <a:pPr eaLnBrk="1" hangingPunct="1"/>
              <a:t>14</a:t>
            </a:fld>
            <a:endParaRPr lang="en-US" altLang="en-US" smtClean="0"/>
          </a:p>
        </p:txBody>
      </p:sp>
    </p:spTree>
    <p:extLst>
      <p:ext uri="{BB962C8B-B14F-4D97-AF65-F5344CB8AC3E}">
        <p14:creationId xmlns:p14="http://schemas.microsoft.com/office/powerpoint/2010/main" val="54538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u="sng" kern="1200" dirty="0" smtClean="0">
                <a:solidFill>
                  <a:schemeClr val="tx1"/>
                </a:solidFill>
                <a:effectLst/>
                <a:latin typeface="+mn-lt"/>
                <a:ea typeface="MS PGothic" pitchFamily="34" charset="-128"/>
                <a:cs typeface="+mn-cs"/>
              </a:rPr>
              <a:t>Focus of the presentation:</a:t>
            </a:r>
            <a:endParaRPr lang="en-US" sz="1200" kern="1200" dirty="0" smtClean="0">
              <a:solidFill>
                <a:schemeClr val="tx1"/>
              </a:solidFill>
              <a:effectLst/>
              <a:latin typeface="+mn-lt"/>
              <a:ea typeface="MS PGothic" pitchFamily="34" charset="-128"/>
              <a:cs typeface="+mn-cs"/>
            </a:endParaRPr>
          </a:p>
          <a:p>
            <a:pPr lvl="0"/>
            <a:r>
              <a:rPr lang="en-US" sz="1200" kern="1200" dirty="0" smtClean="0">
                <a:solidFill>
                  <a:schemeClr val="tx1"/>
                </a:solidFill>
                <a:effectLst/>
                <a:latin typeface="+mn-lt"/>
                <a:ea typeface="MS PGothic" pitchFamily="34" charset="-128"/>
                <a:cs typeface="+mn-cs"/>
              </a:rPr>
              <a:t>Provide an overview of the resources and support available through Career Services.</a:t>
            </a:r>
          </a:p>
          <a:p>
            <a:pPr lvl="0"/>
            <a:r>
              <a:rPr lang="en-US" sz="1200" kern="1200" dirty="0" smtClean="0">
                <a:solidFill>
                  <a:schemeClr val="tx1"/>
                </a:solidFill>
                <a:effectLst/>
                <a:latin typeface="+mn-lt"/>
                <a:ea typeface="MS PGothic" pitchFamily="34" charset="-128"/>
                <a:cs typeface="+mn-cs"/>
              </a:rPr>
              <a:t>Highlight what you can use online and in the Career Education Center (CEC) to research careers/occupations and related majors. </a:t>
            </a:r>
          </a:p>
          <a:p>
            <a:pPr lvl="0"/>
            <a:r>
              <a:rPr lang="en-US" sz="1200" kern="1200" dirty="0" smtClean="0">
                <a:solidFill>
                  <a:schemeClr val="tx1"/>
                </a:solidFill>
                <a:effectLst/>
                <a:latin typeface="+mn-lt"/>
                <a:ea typeface="MS PGothic" pitchFamily="34" charset="-128"/>
                <a:cs typeface="+mn-cs"/>
              </a:rPr>
              <a:t>Discuss other ways you can research careers and build your resume including informational interviewing.</a:t>
            </a:r>
          </a:p>
          <a:p>
            <a:pPr lvl="0"/>
            <a:r>
              <a:rPr lang="en-US" sz="1200" kern="1200" dirty="0" smtClean="0">
                <a:solidFill>
                  <a:schemeClr val="tx1"/>
                </a:solidFill>
                <a:effectLst/>
                <a:latin typeface="+mn-lt"/>
                <a:ea typeface="MS PGothic" pitchFamily="34" charset="-128"/>
                <a:cs typeface="+mn-cs"/>
              </a:rPr>
              <a:t>Provide an opportunity for you to do some career/occupational research in the CEC.</a:t>
            </a:r>
          </a:p>
          <a:p>
            <a:pPr eaLnBrk="1" hangingPunct="1">
              <a:spcBef>
                <a:spcPct val="0"/>
              </a:spcBef>
            </a:pP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8840FBED-99D2-4EE6-91C2-A8C157B3CBE2}" type="slidenum">
              <a:rPr lang="en-US" altLang="en-US" smtClean="0"/>
              <a:pPr eaLnBrk="1" hangingPunct="1"/>
              <a:t>2</a:t>
            </a:fld>
            <a:endParaRPr lang="en-US" altLang="en-US" smtClean="0"/>
          </a:p>
        </p:txBody>
      </p:sp>
    </p:spTree>
    <p:extLst>
      <p:ext uri="{BB962C8B-B14F-4D97-AF65-F5344CB8AC3E}">
        <p14:creationId xmlns:p14="http://schemas.microsoft.com/office/powerpoint/2010/main" val="333458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ACTIVITY:</a:t>
            </a:r>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Have students with laptops pull them out and students without pair up with those students</a:t>
            </a:r>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altLang="en-US" sz="1800" dirty="0" smtClean="0"/>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DISCUSSION POINTS:</a:t>
            </a:r>
          </a:p>
          <a:p>
            <a:pPr marL="0" indent="0" eaLnBrk="1" hangingPunct="1">
              <a:buFont typeface="Arial" pitchFamily="34" charset="0"/>
              <a:buNone/>
              <a:defRPr/>
            </a:pPr>
            <a:r>
              <a:rPr lang="en-US" sz="1800" dirty="0" smtClean="0">
                <a:ea typeface="ＭＳ Ｐゴシック" pitchFamily="34" charset="-128"/>
              </a:rPr>
              <a:t>Ask</a:t>
            </a:r>
            <a:r>
              <a:rPr lang="en-US" sz="1800" baseline="0" dirty="0" smtClean="0">
                <a:ea typeface="ＭＳ Ｐゴシック" pitchFamily="34" charset="-128"/>
              </a:rPr>
              <a:t> if anyone has a leaning or interest in exploring a particular major and then show that major on “What can I do with this major?”</a:t>
            </a:r>
          </a:p>
          <a:p>
            <a:pPr marL="0" indent="0" eaLnBrk="1" hangingPunct="1">
              <a:buFont typeface="Arial" pitchFamily="34" charset="0"/>
              <a:buNone/>
              <a:defRPr/>
            </a:pPr>
            <a:r>
              <a:rPr lang="en-US" sz="1800" baseline="0" dirty="0" smtClean="0">
                <a:ea typeface="ＭＳ Ｐゴシック" pitchFamily="34" charset="-128"/>
              </a:rPr>
              <a:t>Show what jobs have been reported on </a:t>
            </a:r>
            <a:r>
              <a:rPr lang="en-US" sz="1800" baseline="0" dirty="0" err="1" smtClean="0">
                <a:ea typeface="ＭＳ Ｐゴシック" pitchFamily="34" charset="-128"/>
              </a:rPr>
              <a:t>GradStats</a:t>
            </a:r>
            <a:endParaRPr lang="en-US" sz="1800" baseline="0" dirty="0" smtClean="0">
              <a:ea typeface="ＭＳ Ｐゴシック" pitchFamily="34" charset="-128"/>
            </a:endParaRPr>
          </a:p>
          <a:p>
            <a:pPr marL="0" indent="0" eaLnBrk="1" hangingPunct="1">
              <a:buFont typeface="Arial" pitchFamily="34" charset="0"/>
              <a:buNone/>
              <a:defRPr/>
            </a:pPr>
            <a:r>
              <a:rPr lang="en-US" sz="1800" baseline="0" dirty="0" smtClean="0">
                <a:ea typeface="ＭＳ Ｐゴシック" pitchFamily="34" charset="-128"/>
              </a:rPr>
              <a:t>Mention www.asu.edu/programs</a:t>
            </a:r>
          </a:p>
          <a:p>
            <a:pPr marL="0" indent="0" eaLnBrk="1" hangingPunct="1">
              <a:buFont typeface="Arial" pitchFamily="34" charset="0"/>
              <a:buNone/>
              <a:defRPr/>
            </a:pPr>
            <a:endParaRPr lang="en-US" sz="1800"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1842E9F-2B37-45AE-B1D9-DA522AB49E30}" type="slidenum">
              <a:rPr lang="en-US" altLang="en-US" smtClean="0"/>
              <a:pPr eaLnBrk="1" hangingPunct="1"/>
              <a:t>3</a:t>
            </a:fld>
            <a:endParaRPr lang="en-US" altLang="en-US" smtClean="0"/>
          </a:p>
        </p:txBody>
      </p:sp>
    </p:spTree>
    <p:extLst>
      <p:ext uri="{BB962C8B-B14F-4D97-AF65-F5344CB8AC3E}">
        <p14:creationId xmlns:p14="http://schemas.microsoft.com/office/powerpoint/2010/main" val="4147934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ACTIVITY:</a:t>
            </a:r>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Have students with laptops pull them out and students without pair up with those students</a:t>
            </a:r>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endParaRPr lang="en-US" altLang="en-US" sz="1800" dirty="0" smtClean="0"/>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en-US" altLang="en-US" sz="1800" dirty="0" smtClean="0"/>
              <a:t>DISCUSSION POINTS:</a:t>
            </a:r>
          </a:p>
          <a:p>
            <a:pPr marL="0" indent="0" eaLnBrk="1" hangingPunct="1">
              <a:buFont typeface="Arial" pitchFamily="34" charset="0"/>
              <a:buNone/>
              <a:defRPr/>
            </a:pPr>
            <a:r>
              <a:rPr lang="en-US" sz="1800" dirty="0" smtClean="0">
                <a:ea typeface="ＭＳ Ｐゴシック" pitchFamily="34" charset="-128"/>
              </a:rPr>
              <a:t>Ask</a:t>
            </a:r>
            <a:r>
              <a:rPr lang="en-US" sz="1800" baseline="0" dirty="0" smtClean="0">
                <a:ea typeface="ＭＳ Ｐゴシック" pitchFamily="34" charset="-128"/>
              </a:rPr>
              <a:t> if anyone has a leaning or interest in exploring a particular major and then show that major on “What can I do with this major?”</a:t>
            </a:r>
          </a:p>
          <a:p>
            <a:pPr marL="0" indent="0" eaLnBrk="1" hangingPunct="1">
              <a:buFont typeface="Arial" pitchFamily="34" charset="0"/>
              <a:buNone/>
              <a:defRPr/>
            </a:pPr>
            <a:r>
              <a:rPr lang="en-US" sz="1800" baseline="0" dirty="0" smtClean="0">
                <a:ea typeface="ＭＳ Ｐゴシック" pitchFamily="34" charset="-128"/>
              </a:rPr>
              <a:t>Show what jobs have been reported on </a:t>
            </a:r>
            <a:r>
              <a:rPr lang="en-US" sz="1800" baseline="0" dirty="0" err="1" smtClean="0">
                <a:ea typeface="ＭＳ Ｐゴシック" pitchFamily="34" charset="-128"/>
              </a:rPr>
              <a:t>GradStats</a:t>
            </a:r>
            <a:endParaRPr lang="en-US" sz="1800" baseline="0" dirty="0" smtClean="0">
              <a:ea typeface="ＭＳ Ｐゴシック" pitchFamily="34" charset="-128"/>
            </a:endParaRPr>
          </a:p>
          <a:p>
            <a:pPr marL="0" indent="0" eaLnBrk="1" hangingPunct="1">
              <a:buFont typeface="Arial" pitchFamily="34" charset="0"/>
              <a:buNone/>
              <a:defRPr/>
            </a:pPr>
            <a:r>
              <a:rPr lang="en-US" sz="1800" baseline="0" dirty="0" smtClean="0">
                <a:ea typeface="ＭＳ Ｐゴシック" pitchFamily="34" charset="-128"/>
              </a:rPr>
              <a:t>Mention www.asu.edu/programs</a:t>
            </a:r>
          </a:p>
          <a:p>
            <a:pPr marL="0" indent="0" eaLnBrk="1" hangingPunct="1">
              <a:buFont typeface="Arial" pitchFamily="34" charset="0"/>
              <a:buNone/>
              <a:defRPr/>
            </a:pPr>
            <a:endParaRPr lang="en-US" sz="1800" dirty="0" smtClean="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01842E9F-2B37-45AE-B1D9-DA522AB49E30}" type="slidenum">
              <a:rPr lang="en-US" altLang="en-US" smtClean="0"/>
              <a:pPr eaLnBrk="1" hangingPunct="1"/>
              <a:t>4</a:t>
            </a:fld>
            <a:endParaRPr lang="en-US" altLang="en-US" smtClean="0"/>
          </a:p>
        </p:txBody>
      </p:sp>
    </p:spTree>
    <p:extLst>
      <p:ext uri="{BB962C8B-B14F-4D97-AF65-F5344CB8AC3E}">
        <p14:creationId xmlns:p14="http://schemas.microsoft.com/office/powerpoint/2010/main" val="338609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altLang="en-US" dirty="0" smtClean="0"/>
              <a:t>DISCUSSION POINTS:</a:t>
            </a:r>
          </a:p>
          <a:p>
            <a:pPr eaLnBrk="1" hangingPunct="1">
              <a:spcBef>
                <a:spcPct val="0"/>
              </a:spcBef>
              <a:defRPr/>
            </a:pPr>
            <a:r>
              <a:rPr lang="en-US" dirty="0" smtClean="0">
                <a:ea typeface="ＭＳ Ｐゴシック" pitchFamily="34" charset="-128"/>
              </a:rPr>
              <a:t>Let them see how they did and</a:t>
            </a:r>
            <a:r>
              <a:rPr lang="en-US" baseline="0" dirty="0" smtClean="0">
                <a:ea typeface="ＭＳ Ｐゴシック" pitchFamily="34" charset="-128"/>
              </a:rPr>
              <a:t> highlight any that they missed that might need more explanation, e.g., </a:t>
            </a:r>
            <a:r>
              <a:rPr lang="en-US" baseline="0" dirty="0" err="1" smtClean="0">
                <a:ea typeface="ＭＳ Ｐゴシック" pitchFamily="34" charset="-128"/>
              </a:rPr>
              <a:t>Changemaker</a:t>
            </a:r>
            <a:r>
              <a:rPr lang="en-US" baseline="0" dirty="0" smtClean="0">
                <a:ea typeface="ＭＳ Ｐゴシック" pitchFamily="34" charset="-128"/>
              </a:rPr>
              <a:t>/High Impact Careers</a:t>
            </a:r>
            <a:endParaRPr lang="en-US" dirty="0"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CE0740-4D24-49AA-A0A7-522D8E7456C1}" type="slidenum">
              <a:rPr lang="en-US" altLang="en-US" smtClean="0"/>
              <a:pPr eaLnBrk="1" hangingPunct="1"/>
              <a:t>5</a:t>
            </a:fld>
            <a:endParaRPr lang="en-US" altLang="en-US" smtClean="0"/>
          </a:p>
        </p:txBody>
      </p:sp>
    </p:spTree>
    <p:extLst>
      <p:ext uri="{BB962C8B-B14F-4D97-AF65-F5344CB8AC3E}">
        <p14:creationId xmlns:p14="http://schemas.microsoft.com/office/powerpoint/2010/main" val="284694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DISCUSSION POINTS:</a:t>
            </a:r>
          </a:p>
          <a:p>
            <a:pPr eaLnBrk="1" hangingPunct="1">
              <a:spcBef>
                <a:spcPct val="0"/>
              </a:spcBef>
            </a:pPr>
            <a:r>
              <a:rPr lang="en-US" altLang="en-US" dirty="0" smtClean="0"/>
              <a:t>Ask how</a:t>
            </a:r>
            <a:r>
              <a:rPr lang="en-US" altLang="en-US" baseline="0" dirty="0" smtClean="0"/>
              <a:t> they could find people to do an informational interview?</a:t>
            </a:r>
          </a:p>
          <a:p>
            <a:pPr eaLnBrk="1" hangingPunct="1">
              <a:spcBef>
                <a:spcPct val="0"/>
              </a:spcBef>
            </a:pPr>
            <a:r>
              <a:rPr lang="en-US" altLang="en-US" baseline="0" dirty="0" smtClean="0"/>
              <a:t>Briefly tell them about:</a:t>
            </a:r>
          </a:p>
          <a:p>
            <a:pPr marL="171450" indent="-171450" eaLnBrk="1" hangingPunct="1">
              <a:spcBef>
                <a:spcPct val="0"/>
              </a:spcBef>
              <a:buFont typeface="Arial" panose="020B0604020202020204" pitchFamily="34" charset="0"/>
              <a:buChar char="•"/>
            </a:pPr>
            <a:r>
              <a:rPr lang="en-US" altLang="en-US" baseline="0" dirty="0" smtClean="0"/>
              <a:t>Using the Book of Lists, </a:t>
            </a:r>
          </a:p>
          <a:p>
            <a:pPr marL="171450" indent="-171450" eaLnBrk="1" hangingPunct="1">
              <a:spcBef>
                <a:spcPct val="0"/>
              </a:spcBef>
              <a:buFont typeface="Arial" panose="020B0604020202020204" pitchFamily="34" charset="0"/>
              <a:buChar char="•"/>
            </a:pPr>
            <a:r>
              <a:rPr lang="en-US" altLang="en-US" baseline="0" dirty="0" smtClean="0"/>
              <a:t>Show them on the back of Online Resources Card where “Community Information &amp; Referral Service” website is to explore potential Non-Profits</a:t>
            </a:r>
          </a:p>
          <a:p>
            <a:pPr marL="171450" indent="-171450" eaLnBrk="1" hangingPunct="1">
              <a:spcBef>
                <a:spcPct val="0"/>
              </a:spcBef>
              <a:buFont typeface="Arial" panose="020B0604020202020204" pitchFamily="34" charset="0"/>
              <a:buChar char="•"/>
            </a:pPr>
            <a:r>
              <a:rPr lang="en-US" altLang="en-US" dirty="0" smtClean="0"/>
              <a:t>Mention LinkedIn and tell them about www.university.linkedin.com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baseline="0" dirty="0" smtClean="0"/>
              <a:t>Show them about SDCL and CIN</a:t>
            </a:r>
            <a:r>
              <a:rPr lang="en-US" altLang="en-US" dirty="0" smtClean="0"/>
              <a:t>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altLang="en-US" dirty="0" err="1" smtClean="0"/>
              <a:t>Idealist.org</a:t>
            </a: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0CD433F-9B5A-4D90-9D75-16793BEF7441}" type="slidenum">
              <a:rPr lang="en-US" altLang="en-US" smtClean="0"/>
              <a:pPr eaLnBrk="1" hangingPunct="1"/>
              <a:t>6</a:t>
            </a:fld>
            <a:endParaRPr lang="en-US" altLang="en-US" smtClean="0"/>
          </a:p>
        </p:txBody>
      </p:sp>
    </p:spTree>
    <p:extLst>
      <p:ext uri="{BB962C8B-B14F-4D97-AF65-F5344CB8AC3E}">
        <p14:creationId xmlns:p14="http://schemas.microsoft.com/office/powerpoint/2010/main" val="425956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itchFamily="34" charset="0"/>
              <a:buChar char="•"/>
              <a:defRPr/>
            </a:pPr>
            <a:endParaRPr lang="en-US" dirty="0"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6FCE0740-4D24-49AA-A0A7-522D8E7456C1}" type="slidenum">
              <a:rPr lang="en-US" altLang="en-US" smtClean="0"/>
              <a:pPr eaLnBrk="1" hangingPunct="1"/>
              <a:t>7</a:t>
            </a:fld>
            <a:endParaRPr lang="en-US" altLang="en-US" smtClean="0"/>
          </a:p>
        </p:txBody>
      </p:sp>
    </p:spTree>
    <p:extLst>
      <p:ext uri="{BB962C8B-B14F-4D97-AF65-F5344CB8AC3E}">
        <p14:creationId xmlns:p14="http://schemas.microsoft.com/office/powerpoint/2010/main" val="376653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smtClean="0">
                <a:ea typeface="ＭＳ Ｐゴシック" pitchFamily="34" charset="-128"/>
              </a:rPr>
              <a:t>ACTIVITY</a:t>
            </a:r>
            <a:r>
              <a:rPr lang="en-US" baseline="0" smtClean="0">
                <a:ea typeface="ＭＳ Ｐゴシック" pitchFamily="34" charset="-128"/>
              </a:rPr>
              <a:t> (5 </a:t>
            </a:r>
            <a:r>
              <a:rPr lang="en-US" baseline="0" dirty="0" err="1" smtClean="0">
                <a:ea typeface="ＭＳ Ｐゴシック" pitchFamily="34" charset="-128"/>
              </a:rPr>
              <a:t>mins</a:t>
            </a:r>
            <a:r>
              <a:rPr lang="en-US" baseline="0" dirty="0" smtClean="0">
                <a:ea typeface="ＭＳ Ｐゴシック" pitchFamily="34" charset="-128"/>
              </a:rPr>
              <a:t>): </a:t>
            </a:r>
            <a:r>
              <a:rPr lang="en-US" dirty="0" smtClean="0">
                <a:ea typeface="ＭＳ Ｐゴシック" pitchFamily="34" charset="-128"/>
              </a:rPr>
              <a:t>What skills</a:t>
            </a:r>
            <a:r>
              <a:rPr lang="en-US" baseline="0" dirty="0" smtClean="0">
                <a:ea typeface="ＭＳ Ｐゴシック" pitchFamily="34" charset="-128"/>
              </a:rPr>
              <a:t> do you want on your team?</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dirty="0" smtClean="0"/>
              <a:t>Have students get</a:t>
            </a:r>
            <a:r>
              <a:rPr lang="en-US" altLang="en-US" baseline="0" dirty="0" smtClean="0"/>
              <a:t> out of their seats and form groups of 3 – 5 people </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baseline="0" dirty="0" smtClean="0"/>
              <a:t>Have them go to designated areas to write on the dry erase board, or paper easel or at a table with paper</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dirty="0" smtClean="0"/>
              <a:t>Using the dry erase</a:t>
            </a:r>
            <a:r>
              <a:rPr lang="en-US" altLang="en-US" baseline="0" dirty="0" smtClean="0"/>
              <a:t> board OR </a:t>
            </a:r>
            <a:r>
              <a:rPr lang="en-US" altLang="en-US" dirty="0" smtClean="0"/>
              <a:t>large easel</a:t>
            </a:r>
            <a:r>
              <a:rPr lang="en-US" altLang="en-US" baseline="0" dirty="0" smtClean="0"/>
              <a:t> paper</a:t>
            </a:r>
            <a:r>
              <a:rPr lang="en-US" altLang="en-US" dirty="0" smtClean="0"/>
              <a:t> OR blank</a:t>
            </a:r>
            <a:r>
              <a:rPr lang="en-US" altLang="en-US" baseline="0" dirty="0" smtClean="0"/>
              <a:t> papers have students use colored markers to write out skills – using one or two words - that they want their team members to have. </a:t>
            </a:r>
          </a:p>
          <a:p>
            <a:pPr marL="628650" marR="0" lvl="1"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baseline="0" dirty="0" smtClean="0"/>
              <a:t>(Hint: you want them to write those skills that employers are looking for)</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baseline="0" dirty="0" smtClean="0"/>
              <a:t>Give them about 2 – 3 minutes (timed) to write a list of skills they would look for in choosing people for their group</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baseline="0" dirty="0" smtClean="0"/>
              <a:t>When the time is up, have them share what they wrote. Point out that some of them are looking for the same skills/qualities. Especially point out those skills that employers are looking for.</a:t>
            </a:r>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r>
              <a:rPr lang="en-US" altLang="en-US" baseline="0" dirty="0" smtClean="0"/>
              <a:t>This leads you to the next slide with the list of what employers want…</a:t>
            </a:r>
            <a:endParaRPr lang="en-US" altLang="en-US" dirty="0" smtClean="0"/>
          </a:p>
          <a:p>
            <a:pPr marL="171450" marR="0" indent="-171450" algn="l" defTabSz="457200" rtl="0" eaLnBrk="1" fontAlgn="base" latinLnBrk="0" hangingPunct="1">
              <a:lnSpc>
                <a:spcPct val="100000"/>
              </a:lnSpc>
              <a:spcBef>
                <a:spcPct val="0"/>
              </a:spcBef>
              <a:spcAft>
                <a:spcPct val="0"/>
              </a:spcAft>
              <a:buClrTx/>
              <a:buSzTx/>
              <a:buFont typeface="Arial" pitchFamily="34" charset="0"/>
              <a:buChar char="•"/>
              <a:tabLst/>
              <a:defRPr/>
            </a:pPr>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FA7BB1F-6F59-487F-B4FC-B727269BEBB2}" type="slidenum">
              <a:rPr lang="en-US" altLang="en-US" smtClean="0"/>
              <a:pPr eaLnBrk="1" hangingPunct="1">
                <a:spcBef>
                  <a:spcPct val="0"/>
                </a:spcBef>
              </a:pPr>
              <a:t>8</a:t>
            </a:fld>
            <a:endParaRPr lang="en-US" altLang="en-US" smtClean="0"/>
          </a:p>
        </p:txBody>
      </p:sp>
    </p:spTree>
    <p:extLst>
      <p:ext uri="{BB962C8B-B14F-4D97-AF65-F5344CB8AC3E}">
        <p14:creationId xmlns:p14="http://schemas.microsoft.com/office/powerpoint/2010/main" val="261144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WORK </a:t>
            </a:r>
            <a:r>
              <a:rPr lang="en-US" altLang="en-US" dirty="0" smtClean="0"/>
              <a:t>ETHIC-show up on time, have a good attitude, volunteer for projects, be flexible, care about quality, understand company goals, meet deadlines</a:t>
            </a:r>
          </a:p>
          <a:p>
            <a:r>
              <a:rPr lang="en-US" altLang="en-US" dirty="0" smtClean="0"/>
              <a:t>TEAM- congenial and cooperative, do your part, solicit and give feedback, </a:t>
            </a:r>
          </a:p>
          <a:p>
            <a:r>
              <a:rPr lang="en-US" altLang="en-US" dirty="0" smtClean="0"/>
              <a:t>INITIATIVE-can </a:t>
            </a:r>
            <a:r>
              <a:rPr lang="en-US" altLang="en-US" dirty="0" smtClean="0"/>
              <a:t>do attitude, be visible, take assignments, give more than asked for, don’t need supervision</a:t>
            </a:r>
          </a:p>
          <a:p>
            <a:r>
              <a:rPr lang="en-US" altLang="en-US" dirty="0" smtClean="0"/>
              <a:t>PROBLEM</a:t>
            </a:r>
            <a:r>
              <a:rPr lang="en-US" altLang="en-US" baseline="0" dirty="0" smtClean="0"/>
              <a:t> SOLVING – Finding solutions, being creative</a:t>
            </a:r>
            <a:endParaRPr lang="en-US" altLang="en-US" dirty="0" smtClean="0"/>
          </a:p>
          <a:p>
            <a:r>
              <a:rPr lang="en-US" altLang="en-US" dirty="0" smtClean="0"/>
              <a:t>LEADERSHIP</a:t>
            </a:r>
            <a:r>
              <a:rPr lang="en-US" altLang="en-US" baseline="0" dirty="0" smtClean="0"/>
              <a:t> – Reliable, </a:t>
            </a:r>
            <a:r>
              <a:rPr lang="en-US" altLang="en-US" dirty="0" smtClean="0"/>
              <a:t>Persistent, taking</a:t>
            </a:r>
            <a:r>
              <a:rPr lang="en-US" altLang="en-US" baseline="0" dirty="0" smtClean="0"/>
              <a:t> charge without taking over</a:t>
            </a:r>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COM-speak English fluently, write strong proposals, concise and clear emails, presentations in front of customers and teams and management, be able to speak in meetings both in person or over the phone</a:t>
            </a:r>
          </a:p>
          <a:p>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8C2C4D8D-F553-4DB7-9ACF-ACA1F46992CC}" type="slidenum">
              <a:rPr lang="en-US" altLang="en-US">
                <a:cs typeface="Arial" panose="020B0604020202020204" pitchFamily="34" charset="0"/>
              </a:rPr>
              <a:pPr eaLnBrk="1" hangingPunct="1">
                <a:spcBef>
                  <a:spcPct val="0"/>
                </a:spcBef>
              </a:pPr>
              <a:t>9</a:t>
            </a:fld>
            <a:endParaRPr lang="en-US" altLang="en-US">
              <a:cs typeface="Arial" panose="020B0604020202020204" pitchFamily="34" charset="0"/>
            </a:endParaRPr>
          </a:p>
        </p:txBody>
      </p:sp>
    </p:spTree>
    <p:extLst>
      <p:ext uri="{BB962C8B-B14F-4D97-AF65-F5344CB8AC3E}">
        <p14:creationId xmlns:p14="http://schemas.microsoft.com/office/powerpoint/2010/main" val="310108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DEDE97-6C3F-4CCE-AAF5-0E074EACFB47}"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102E91-2859-4DE3-A2D7-4D637534DEA5}" type="slidenum">
              <a:rPr lang="en-US"/>
              <a:pPr>
                <a:defRPr/>
              </a:pPr>
              <a:t>‹#›</a:t>
            </a:fld>
            <a:endParaRPr lang="en-US"/>
          </a:p>
        </p:txBody>
      </p:sp>
    </p:spTree>
    <p:extLst>
      <p:ext uri="{BB962C8B-B14F-4D97-AF65-F5344CB8AC3E}">
        <p14:creationId xmlns:p14="http://schemas.microsoft.com/office/powerpoint/2010/main" val="567218982"/>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A9E3F0-F0A4-49C4-A7E6-48A3FC85E3BE}"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AA704-E547-40CE-9B26-38566968836A}" type="slidenum">
              <a:rPr lang="en-US"/>
              <a:pPr>
                <a:defRPr/>
              </a:pPr>
              <a:t>‹#›</a:t>
            </a:fld>
            <a:endParaRPr lang="en-US"/>
          </a:p>
        </p:txBody>
      </p:sp>
    </p:spTree>
    <p:extLst>
      <p:ext uri="{BB962C8B-B14F-4D97-AF65-F5344CB8AC3E}">
        <p14:creationId xmlns:p14="http://schemas.microsoft.com/office/powerpoint/2010/main" val="1370334325"/>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1B74C7-8599-4BD0-B09F-6653318CD504}"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331D31-5DF1-48C7-B286-E0995DF40EBE}" type="slidenum">
              <a:rPr lang="en-US"/>
              <a:pPr>
                <a:defRPr/>
              </a:pPr>
              <a:t>‹#›</a:t>
            </a:fld>
            <a:endParaRPr lang="en-US"/>
          </a:p>
        </p:txBody>
      </p:sp>
    </p:spTree>
    <p:extLst>
      <p:ext uri="{BB962C8B-B14F-4D97-AF65-F5344CB8AC3E}">
        <p14:creationId xmlns:p14="http://schemas.microsoft.com/office/powerpoint/2010/main" val="390029451"/>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482150-9BB4-4ECC-B903-DAD0F366F601}"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6F3ED9-CCFE-496F-835B-B016E391E374}" type="slidenum">
              <a:rPr lang="en-US"/>
              <a:pPr>
                <a:defRPr/>
              </a:pPr>
              <a:t>‹#›</a:t>
            </a:fld>
            <a:endParaRPr lang="en-US"/>
          </a:p>
        </p:txBody>
      </p:sp>
    </p:spTree>
    <p:extLst>
      <p:ext uri="{BB962C8B-B14F-4D97-AF65-F5344CB8AC3E}">
        <p14:creationId xmlns:p14="http://schemas.microsoft.com/office/powerpoint/2010/main" val="762329210"/>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472A07-459D-4951-84D6-108F6D0E55FB}" type="datetimeFigureOut">
              <a:rPr lang="en-US"/>
              <a:pPr>
                <a:defRPr/>
              </a:pPr>
              <a:t>6/4/2015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E31F98-56D3-4A61-86AF-73057B347455}" type="slidenum">
              <a:rPr lang="en-US"/>
              <a:pPr>
                <a:defRPr/>
              </a:pPr>
              <a:t>‹#›</a:t>
            </a:fld>
            <a:endParaRPr lang="en-US"/>
          </a:p>
        </p:txBody>
      </p:sp>
    </p:spTree>
    <p:extLst>
      <p:ext uri="{BB962C8B-B14F-4D97-AF65-F5344CB8AC3E}">
        <p14:creationId xmlns:p14="http://schemas.microsoft.com/office/powerpoint/2010/main" val="13812221"/>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041EB7-5915-4BC2-90F2-4E2C54F474F4}"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05FDC-B58A-419D-BBAB-5D9165198B39}" type="slidenum">
              <a:rPr lang="en-US"/>
              <a:pPr>
                <a:defRPr/>
              </a:pPr>
              <a:t>‹#›</a:t>
            </a:fld>
            <a:endParaRPr lang="en-US"/>
          </a:p>
        </p:txBody>
      </p:sp>
    </p:spTree>
    <p:extLst>
      <p:ext uri="{BB962C8B-B14F-4D97-AF65-F5344CB8AC3E}">
        <p14:creationId xmlns:p14="http://schemas.microsoft.com/office/powerpoint/2010/main" val="3587884345"/>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23E8DA-20A9-42E8-B692-93407A16BF07}" type="datetimeFigureOut">
              <a:rPr lang="en-US"/>
              <a:pPr>
                <a:defRPr/>
              </a:pPr>
              <a:t>6/4/2015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FB5DD5-DCD3-4E2B-ACDD-18B3E95DF8FB}" type="slidenum">
              <a:rPr lang="en-US"/>
              <a:pPr>
                <a:defRPr/>
              </a:pPr>
              <a:t>‹#›</a:t>
            </a:fld>
            <a:endParaRPr lang="en-US"/>
          </a:p>
        </p:txBody>
      </p:sp>
    </p:spTree>
    <p:extLst>
      <p:ext uri="{BB962C8B-B14F-4D97-AF65-F5344CB8AC3E}">
        <p14:creationId xmlns:p14="http://schemas.microsoft.com/office/powerpoint/2010/main" val="3672272484"/>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C4E03D-BBDD-4AC4-842A-0F540D7E5224}" type="datetimeFigureOut">
              <a:rPr lang="en-US"/>
              <a:pPr>
                <a:defRPr/>
              </a:pPr>
              <a:t>6/4/2015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4245AE-3253-47D3-A5A7-E474B0397913}" type="slidenum">
              <a:rPr lang="en-US"/>
              <a:pPr>
                <a:defRPr/>
              </a:pPr>
              <a:t>‹#›</a:t>
            </a:fld>
            <a:endParaRPr lang="en-US"/>
          </a:p>
        </p:txBody>
      </p:sp>
    </p:spTree>
    <p:extLst>
      <p:ext uri="{BB962C8B-B14F-4D97-AF65-F5344CB8AC3E}">
        <p14:creationId xmlns:p14="http://schemas.microsoft.com/office/powerpoint/2010/main" val="3542408498"/>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CB59DB-96CC-4BC3-AAB0-2C3A78DD7353}" type="datetimeFigureOut">
              <a:rPr lang="en-US"/>
              <a:pPr>
                <a:defRPr/>
              </a:pPr>
              <a:t>6/4/2015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4DAC0E-9416-4E4A-AC9C-27AECE1C03FF}" type="slidenum">
              <a:rPr lang="en-US"/>
              <a:pPr>
                <a:defRPr/>
              </a:pPr>
              <a:t>‹#›</a:t>
            </a:fld>
            <a:endParaRPr lang="en-US"/>
          </a:p>
        </p:txBody>
      </p:sp>
    </p:spTree>
    <p:extLst>
      <p:ext uri="{BB962C8B-B14F-4D97-AF65-F5344CB8AC3E}">
        <p14:creationId xmlns:p14="http://schemas.microsoft.com/office/powerpoint/2010/main" val="2659176427"/>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AE1DBCA-8DB7-4244-90E6-8BF684BEDDAF}"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96F04C-A689-475D-8C22-BD16506A8FED}" type="slidenum">
              <a:rPr lang="en-US"/>
              <a:pPr>
                <a:defRPr/>
              </a:pPr>
              <a:t>‹#›</a:t>
            </a:fld>
            <a:endParaRPr lang="en-US"/>
          </a:p>
        </p:txBody>
      </p:sp>
    </p:spTree>
    <p:extLst>
      <p:ext uri="{BB962C8B-B14F-4D97-AF65-F5344CB8AC3E}">
        <p14:creationId xmlns:p14="http://schemas.microsoft.com/office/powerpoint/2010/main" val="3339111059"/>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AD7493-D133-444F-9F1D-5D782B373EFD}" type="datetimeFigureOut">
              <a:rPr lang="en-US"/>
              <a:pPr>
                <a:defRPr/>
              </a:pPr>
              <a:t>6/4/2015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3F491C-23D1-4459-9E44-000AB863F4F9}" type="slidenum">
              <a:rPr lang="en-US"/>
              <a:pPr>
                <a:defRPr/>
              </a:pPr>
              <a:t>‹#›</a:t>
            </a:fld>
            <a:endParaRPr lang="en-US"/>
          </a:p>
        </p:txBody>
      </p:sp>
    </p:spTree>
    <p:extLst>
      <p:ext uri="{BB962C8B-B14F-4D97-AF65-F5344CB8AC3E}">
        <p14:creationId xmlns:p14="http://schemas.microsoft.com/office/powerpoint/2010/main" val="332704530"/>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pitchFamily="34" charset="-128"/>
              </a:defRPr>
            </a:lvl1pPr>
          </a:lstStyle>
          <a:p>
            <a:pPr>
              <a:defRPr/>
            </a:pPr>
            <a:fld id="{DE13365B-CF8E-4C58-B02F-46163DF74A34}" type="datetimeFigureOut">
              <a:rPr lang="en-US"/>
              <a:pPr>
                <a:defRPr/>
              </a:pPr>
              <a:t>6/4/2015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pitchFamily="34" charset="-128"/>
              </a:defRPr>
            </a:lvl1pPr>
          </a:lstStyle>
          <a:p>
            <a:pPr>
              <a:defRPr/>
            </a:pPr>
            <a:fld id="{0092AEAD-0B82-40B4-9069-98B853B580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p:transition>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bls.gov/oes/current/oes193094.htm" TargetMode="External"/><Relationship Id="rId3" Type="http://schemas.openxmlformats.org/officeDocument/2006/relationships/hyperlink" Target="http://www.onetonline.org/link/summary/19-3094.00" TargetMode="External"/><Relationship Id="rId7" Type="http://schemas.openxmlformats.org/officeDocument/2006/relationships/hyperlink" Target="http://www.bls.gov/ooh/life-physical-and-social-science/political-scientist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indeed.com/q-political-l-tempe-jobs.html" TargetMode="External"/><Relationship Id="rId5" Type="http://schemas.openxmlformats.org/officeDocument/2006/relationships/hyperlink" Target="https://eoss.asu.edu/cs/sdcl" TargetMode="External"/><Relationship Id="rId4" Type="http://schemas.openxmlformats.org/officeDocument/2006/relationships/hyperlink" Target="https://www.candidcareer.com/video-u+s++ambassador,b34354a3ecc69f872abf,ArizonaStat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asu-csm.symplicity.com/students/index.php?s=jobs&amp;ss=jobs&amp;mode=list" TargetMode="External"/><Relationship Id="rId3" Type="http://schemas.openxmlformats.org/officeDocument/2006/relationships/hyperlink" Target="https://asu-csm.symplicity.com/students/index.php?s=event&amp;mode=list&amp;ss=cf" TargetMode="External"/><Relationship Id="rId7" Type="http://schemas.openxmlformats.org/officeDocument/2006/relationships/hyperlink" Target="https://eoss.asu.edu/cs/students/inventori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oss.asu.edu/sites/default/files/SPGS%20Global%20Studies%20resume.pdf" TargetMode="External"/><Relationship Id="rId5" Type="http://schemas.openxmlformats.org/officeDocument/2006/relationships/hyperlink" Target="https://eoss.asu.edu/careerguide/worksheetshandouts" TargetMode="External"/><Relationship Id="rId4" Type="http://schemas.openxmlformats.org/officeDocument/2006/relationships/hyperlink" Target="https://eoss.asu.edu/cs/students" TargetMode="External"/><Relationship Id="rId9" Type="http://schemas.openxmlformats.org/officeDocument/2006/relationships/hyperlink" Target="https://eoss.asu.edu/careerguide/thejobsearch/interviewing/interviewforma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436563" y="2151063"/>
            <a:ext cx="8305800"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6500" b="1" dirty="0" smtClean="0">
                <a:latin typeface="Tahoma" pitchFamily="34" charset="0"/>
                <a:cs typeface="Tahoma" pitchFamily="34" charset="0"/>
              </a:rPr>
              <a:t>Career Services and your future</a:t>
            </a:r>
            <a:endParaRPr lang="en-US" altLang="en-US" sz="6500" b="1" dirty="0">
              <a:latin typeface="Tahoma" pitchFamily="34" charset="0"/>
              <a:cs typeface="Tahoma" pitchFamily="34" charset="0"/>
            </a:endParaRPr>
          </a:p>
        </p:txBody>
      </p:sp>
      <p:sp>
        <p:nvSpPr>
          <p:cNvPr id="2051" name="TextBox 11"/>
          <p:cNvSpPr txBox="1">
            <a:spLocks noChangeArrowheads="1"/>
          </p:cNvSpPr>
          <p:nvPr/>
        </p:nvSpPr>
        <p:spPr bwMode="auto">
          <a:xfrm>
            <a:off x="554038" y="1808163"/>
            <a:ext cx="3578225"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1600" b="1">
                <a:solidFill>
                  <a:srgbClr val="FFB310"/>
                </a:solidFill>
                <a:latin typeface="Tahoma" pitchFamily="34" charset="0"/>
                <a:cs typeface="Tahoma" pitchFamily="34" charset="0"/>
              </a:rPr>
              <a:t>Arizona State University</a:t>
            </a:r>
          </a:p>
        </p:txBody>
      </p:sp>
      <p:sp>
        <p:nvSpPr>
          <p:cNvPr id="2" name="Subtitle 1"/>
          <p:cNvSpPr>
            <a:spLocks noGrp="1"/>
          </p:cNvSpPr>
          <p:nvPr>
            <p:ph type="subTitle" idx="1"/>
          </p:nvPr>
        </p:nvSpPr>
        <p:spPr>
          <a:xfrm>
            <a:off x="2259013" y="4933950"/>
            <a:ext cx="6400800" cy="1409700"/>
          </a:xfrm>
        </p:spPr>
        <p:txBody>
          <a:bodyPr/>
          <a:lstStyle/>
          <a:p>
            <a:pPr algn="r" eaLnBrk="1" hangingPunct="1">
              <a:buFont typeface="Arial" pitchFamily="34" charset="0"/>
              <a:buNone/>
              <a:defRPr/>
            </a:pPr>
            <a:endParaRPr lang="en-US" dirty="0" smtClean="0">
              <a:ea typeface="ＭＳ Ｐゴシック" pitchFamily="34" charset="-128"/>
            </a:endParaRPr>
          </a:p>
          <a:p>
            <a:pPr algn="r" eaLnBrk="1" hangingPunct="1">
              <a:buFont typeface="Arial" pitchFamily="34" charset="0"/>
              <a:buNone/>
              <a:defRPr/>
            </a:pPr>
            <a:r>
              <a:rPr lang="en-US" dirty="0" smtClean="0">
                <a:ea typeface="ＭＳ Ｐゴシック" pitchFamily="34" charset="-128"/>
              </a:rPr>
              <a:t>Career Services</a:t>
            </a:r>
            <a:endParaRPr lang="en-US" dirty="0">
              <a:ea typeface="ＭＳ Ｐゴシック" pitchFamily="34" charset="-128"/>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en-US" dirty="0">
              <a:ea typeface="ＭＳ Ｐゴシック" pitchFamily="34" charset="-128"/>
            </a:endParaRPr>
          </a:p>
        </p:txBody>
      </p:sp>
      <p:sp>
        <p:nvSpPr>
          <p:cNvPr id="8195" name="Rectangle 3"/>
          <p:cNvSpPr>
            <a:spLocks noChangeArrowheads="1"/>
          </p:cNvSpPr>
          <p:nvPr/>
        </p:nvSpPr>
        <p:spPr bwMode="auto">
          <a:xfrm>
            <a:off x="1588" y="774700"/>
            <a:ext cx="8329612"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dirty="0" smtClean="0">
                <a:solidFill>
                  <a:srgbClr val="FFC425"/>
                </a:solidFill>
                <a:latin typeface="Tahoma" pitchFamily="34" charset="0"/>
                <a:cs typeface="Tahoma" pitchFamily="34" charset="0"/>
              </a:rPr>
              <a:t>value/skills gained from study abroad</a:t>
            </a:r>
            <a:endParaRPr lang="en-US" altLang="en-US" sz="5400" b="1" dirty="0">
              <a:solidFill>
                <a:srgbClr val="FFC425"/>
              </a:solidFill>
              <a:latin typeface="Tahoma" pitchFamily="34" charset="0"/>
              <a:cs typeface="Tahoma" pitchFamily="34" charset="0"/>
            </a:endParaRPr>
          </a:p>
        </p:txBody>
      </p:sp>
      <p:sp>
        <p:nvSpPr>
          <p:cNvPr id="2" name="TextBox 1"/>
          <p:cNvSpPr txBox="1"/>
          <p:nvPr/>
        </p:nvSpPr>
        <p:spPr>
          <a:xfrm>
            <a:off x="368300" y="3105150"/>
            <a:ext cx="8775700" cy="3693319"/>
          </a:xfrm>
          <a:prstGeom prst="rect">
            <a:avLst/>
          </a:prstGeom>
          <a:noFill/>
        </p:spPr>
        <p:txBody>
          <a:bodyPr>
            <a:spAutoFit/>
          </a:bodyPr>
          <a:lstStyle/>
          <a:p>
            <a:pPr eaLnBrk="1" hangingPunct="1">
              <a:buFont typeface="Arial" charset="0"/>
              <a:buChar char="•"/>
            </a:pPr>
            <a:r>
              <a:rPr lang="en-US" sz="2400" dirty="0">
                <a:solidFill>
                  <a:schemeClr val="bg1"/>
                </a:solidFill>
                <a:latin typeface="Tahoma" pitchFamily="34" charset="0"/>
                <a:ea typeface="Tahoma" pitchFamily="34" charset="0"/>
                <a:cs typeface="Tahoma" pitchFamily="34" charset="0"/>
              </a:rPr>
              <a:t> </a:t>
            </a:r>
            <a:r>
              <a:rPr lang="en-US" sz="2400" dirty="0" smtClean="0">
                <a:solidFill>
                  <a:schemeClr val="bg1"/>
                </a:solidFill>
                <a:latin typeface="Tahoma" pitchFamily="34" charset="0"/>
                <a:ea typeface="Tahoma" pitchFamily="34" charset="0"/>
                <a:cs typeface="Tahoma" pitchFamily="34" charset="0"/>
              </a:rPr>
              <a:t>Immersion in a culture is the best way to master a language! </a:t>
            </a:r>
          </a:p>
          <a:p>
            <a:pPr eaLnBrk="1" hangingPunct="1">
              <a:buFont typeface="Arial" charset="0"/>
              <a:buChar char="•"/>
            </a:pPr>
            <a:r>
              <a:rPr lang="en-US" sz="2400" dirty="0" smtClean="0">
                <a:solidFill>
                  <a:schemeClr val="bg1"/>
                </a:solidFill>
                <a:latin typeface="Tahoma" pitchFamily="34" charset="0"/>
                <a:ea typeface="Tahoma" pitchFamily="34" charset="0"/>
                <a:cs typeface="Tahoma" pitchFamily="34" charset="0"/>
              </a:rPr>
              <a:t> Awareness of international issues and challenges, which is what many selective scholarship funds, professional schools, and employers want</a:t>
            </a:r>
          </a:p>
          <a:p>
            <a:pPr eaLnBrk="1" hangingPunct="1">
              <a:buFont typeface="Arial" charset="0"/>
              <a:buChar char="•"/>
            </a:pPr>
            <a:r>
              <a:rPr lang="en-US" sz="2400" dirty="0" smtClean="0">
                <a:solidFill>
                  <a:schemeClr val="bg1"/>
                </a:solidFill>
                <a:latin typeface="Tahoma" pitchFamily="34" charset="0"/>
                <a:ea typeface="Tahoma" pitchFamily="34" charset="0"/>
                <a:cs typeface="Tahoma" pitchFamily="34" charset="0"/>
              </a:rPr>
              <a:t> Once-in-a-lifetime opportunity to spend multiple weeks and months working, learning, and exploring in a new country</a:t>
            </a:r>
          </a:p>
          <a:p>
            <a:pPr eaLnBrk="1" hangingPunct="1">
              <a:buFont typeface="Arial" charset="0"/>
              <a:buChar char="•"/>
            </a:pPr>
            <a:r>
              <a:rPr lang="en-US" sz="2400" dirty="0" smtClean="0">
                <a:solidFill>
                  <a:schemeClr val="bg1"/>
                </a:solidFill>
                <a:latin typeface="Tahoma" pitchFamily="34" charset="0"/>
                <a:ea typeface="Tahoma" pitchFamily="34" charset="0"/>
                <a:cs typeface="Tahoma" pitchFamily="34" charset="0"/>
              </a:rPr>
              <a:t> Studying abroad increases maturity, self-confidence, and interpersonal skills </a:t>
            </a:r>
          </a:p>
          <a:p>
            <a:pPr eaLnBrk="1" hangingPunct="1">
              <a:buFont typeface="Arial" charset="0"/>
              <a:buChar char="•"/>
            </a:pPr>
            <a:endParaRPr lang="en-US" sz="2400" dirty="0">
              <a:solidFill>
                <a:schemeClr val="bg1"/>
              </a:solidFill>
              <a:latin typeface="Tahoma" pitchFamily="34" charset="0"/>
              <a:ea typeface="Tahoma" pitchFamily="34" charset="0"/>
              <a:cs typeface="Tahoma" pitchFamily="34" charset="0"/>
            </a:endParaRPr>
          </a:p>
          <a:p>
            <a:pPr>
              <a:defRPr/>
            </a:pPr>
            <a:endParaRPr lang="en-US" dirty="0">
              <a:ea typeface="ＭＳ Ｐゴシック" pitchFamily="34" charset="-128"/>
            </a:endParaRPr>
          </a:p>
        </p:txBody>
      </p:sp>
    </p:spTree>
    <p:extLst>
      <p:ext uri="{BB962C8B-B14F-4D97-AF65-F5344CB8AC3E}">
        <p14:creationId xmlns:p14="http://schemas.microsoft.com/office/powerpoint/2010/main" val="1036007647"/>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p:spPr>
        <p:txBody>
          <a:bodyPr anchor="ctr"/>
          <a:lstStyle/>
          <a:p>
            <a:pPr>
              <a:defRPr/>
            </a:pPr>
            <a:endParaRPr lang="en-US" dirty="0">
              <a:solidFill>
                <a:schemeClr val="bg1"/>
              </a:solidFill>
              <a:ea typeface="ＭＳ Ｐゴシック" pitchFamily="34" charset="-128"/>
            </a:endParaRPr>
          </a:p>
        </p:txBody>
      </p:sp>
      <p:sp>
        <p:nvSpPr>
          <p:cNvPr id="8195" name="Rectangle 3"/>
          <p:cNvSpPr>
            <a:spLocks noChangeArrowheads="1"/>
          </p:cNvSpPr>
          <p:nvPr/>
        </p:nvSpPr>
        <p:spPr bwMode="auto">
          <a:xfrm>
            <a:off x="1588" y="774700"/>
            <a:ext cx="8329612" cy="2593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endParaRPr lang="en-US" altLang="en-US" sz="5400" b="1" dirty="0" smtClean="0">
              <a:solidFill>
                <a:srgbClr val="FFC425"/>
              </a:solidFill>
              <a:latin typeface="Tahoma" pitchFamily="34" charset="0"/>
              <a:cs typeface="Tahoma" pitchFamily="34" charset="0"/>
            </a:endParaRPr>
          </a:p>
          <a:p>
            <a:pPr eaLnBrk="1" hangingPunct="1">
              <a:lnSpc>
                <a:spcPts val="6500"/>
              </a:lnSpc>
            </a:pPr>
            <a:r>
              <a:rPr lang="en-US" altLang="en-US" sz="5400" b="1" dirty="0" smtClean="0">
                <a:solidFill>
                  <a:srgbClr val="FFC425"/>
                </a:solidFill>
                <a:latin typeface="Tahoma" pitchFamily="34" charset="0"/>
                <a:cs typeface="Tahoma" pitchFamily="34" charset="0"/>
              </a:rPr>
              <a:t>Research Skills needed for your Career</a:t>
            </a:r>
            <a:endParaRPr lang="en-US" altLang="en-US" sz="5400" b="1" dirty="0">
              <a:solidFill>
                <a:srgbClr val="FFC425"/>
              </a:solidFill>
              <a:latin typeface="Tahoma" pitchFamily="34" charset="0"/>
              <a:cs typeface="Tahoma" pitchFamily="34" charset="0"/>
            </a:endParaRPr>
          </a:p>
        </p:txBody>
      </p:sp>
      <p:sp>
        <p:nvSpPr>
          <p:cNvPr id="2" name="TextBox 1"/>
          <p:cNvSpPr txBox="1"/>
          <p:nvPr/>
        </p:nvSpPr>
        <p:spPr>
          <a:xfrm>
            <a:off x="317500" y="2882901"/>
            <a:ext cx="8153400" cy="5262979"/>
          </a:xfrm>
          <a:prstGeom prst="rect">
            <a:avLst/>
          </a:prstGeom>
          <a:noFill/>
        </p:spPr>
        <p:txBody>
          <a:bodyPr wrap="square">
            <a:spAutoFit/>
          </a:bodyPr>
          <a:lstStyle/>
          <a:p>
            <a:pPr>
              <a:defRPr/>
            </a:pPr>
            <a:r>
              <a:rPr lang="en-US" sz="3200" dirty="0" smtClean="0">
                <a:solidFill>
                  <a:srgbClr val="FFFFFF"/>
                </a:solidFill>
                <a:latin typeface="Tahoma"/>
                <a:ea typeface="Tahoma" pitchFamily="34" charset="0"/>
                <a:cs typeface="Tahoma"/>
              </a:rPr>
              <a:t> </a:t>
            </a:r>
          </a:p>
          <a:p>
            <a:pPr marL="571500" lvl="0" indent="-571500">
              <a:buFont typeface="Arial" panose="020B0604020202020204" pitchFamily="34" charset="0"/>
              <a:buChar char="•"/>
              <a:defRPr/>
            </a:pPr>
            <a:r>
              <a:rPr lang="en-US" sz="3400" dirty="0">
                <a:solidFill>
                  <a:srgbClr val="FFFFFF"/>
                </a:solidFill>
                <a:latin typeface="Tahoma"/>
                <a:ea typeface="Tahoma" pitchFamily="34" charset="0"/>
                <a:cs typeface="Tahoma"/>
                <a:hlinkClick r:id="rId3"/>
              </a:rPr>
              <a:t>ONET</a:t>
            </a:r>
            <a:r>
              <a:rPr lang="en-US" sz="3400" dirty="0">
                <a:solidFill>
                  <a:srgbClr val="FFFFFF"/>
                </a:solidFill>
                <a:latin typeface="Tahoma"/>
                <a:ea typeface="Tahoma" pitchFamily="34" charset="0"/>
                <a:cs typeface="Tahoma"/>
              </a:rPr>
              <a:t> </a:t>
            </a:r>
            <a:endParaRPr lang="en-US" sz="3400" dirty="0" smtClean="0">
              <a:solidFill>
                <a:srgbClr val="FFFFFF"/>
              </a:solidFill>
              <a:latin typeface="Tahoma"/>
              <a:ea typeface="Tahoma" pitchFamily="34" charset="0"/>
              <a:cs typeface="Tahoma"/>
            </a:endParaRPr>
          </a:p>
          <a:p>
            <a:pPr marL="571500" lvl="0" indent="-571500">
              <a:buFont typeface="Arial" panose="020B0604020202020204" pitchFamily="34" charset="0"/>
              <a:buChar char="•"/>
              <a:defRPr/>
            </a:pPr>
            <a:r>
              <a:rPr lang="en-US" sz="3400" dirty="0" smtClean="0">
                <a:solidFill>
                  <a:srgbClr val="FFFFFF"/>
                </a:solidFill>
                <a:latin typeface="Tahoma"/>
                <a:ea typeface="Tahoma" pitchFamily="34" charset="0"/>
                <a:cs typeface="Tahoma"/>
                <a:hlinkClick r:id="rId4"/>
              </a:rPr>
              <a:t>Candid </a:t>
            </a:r>
            <a:r>
              <a:rPr lang="en-US" sz="3400" dirty="0">
                <a:solidFill>
                  <a:srgbClr val="FFFFFF"/>
                </a:solidFill>
                <a:latin typeface="Tahoma"/>
                <a:ea typeface="Tahoma" pitchFamily="34" charset="0"/>
                <a:cs typeface="Tahoma"/>
                <a:hlinkClick r:id="rId4"/>
              </a:rPr>
              <a:t>Career</a:t>
            </a:r>
            <a:endParaRPr lang="en-US" sz="3400" dirty="0">
              <a:solidFill>
                <a:srgbClr val="FFFFFF"/>
              </a:solidFill>
              <a:latin typeface="Tahoma"/>
              <a:ea typeface="Tahoma" pitchFamily="34" charset="0"/>
              <a:cs typeface="Tahoma"/>
            </a:endParaRPr>
          </a:p>
          <a:p>
            <a:pPr marL="571500" indent="-571500">
              <a:buFont typeface="Arial" panose="020B0604020202020204" pitchFamily="34" charset="0"/>
              <a:buChar char="•"/>
              <a:defRPr/>
            </a:pPr>
            <a:r>
              <a:rPr lang="en-US" sz="3400" dirty="0" smtClean="0">
                <a:solidFill>
                  <a:srgbClr val="FFFFFF"/>
                </a:solidFill>
                <a:latin typeface="Tahoma"/>
                <a:cs typeface="Tahoma"/>
                <a:hlinkClick r:id="rId5"/>
              </a:rPr>
              <a:t>Sun Devil CareerLink</a:t>
            </a:r>
            <a:endParaRPr lang="en-US" sz="3400" dirty="0" smtClean="0">
              <a:solidFill>
                <a:srgbClr val="FFFFFF"/>
              </a:solidFill>
              <a:latin typeface="Tahoma"/>
              <a:cs typeface="Tahoma"/>
            </a:endParaRPr>
          </a:p>
          <a:p>
            <a:pPr marL="571500" indent="-571500">
              <a:buFont typeface="Arial" panose="020B0604020202020204" pitchFamily="34" charset="0"/>
              <a:buChar char="•"/>
              <a:defRPr/>
            </a:pPr>
            <a:r>
              <a:rPr lang="en-US" sz="3400" dirty="0" smtClean="0">
                <a:solidFill>
                  <a:srgbClr val="FFFFFF"/>
                </a:solidFill>
                <a:latin typeface="Tahoma"/>
                <a:cs typeface="Tahoma"/>
                <a:hlinkClick r:id="rId6"/>
              </a:rPr>
              <a:t>Indeed.com</a:t>
            </a:r>
            <a:r>
              <a:rPr lang="en-US" sz="3400" dirty="0" smtClean="0">
                <a:solidFill>
                  <a:srgbClr val="FFFFFF"/>
                </a:solidFill>
                <a:latin typeface="Tahoma"/>
                <a:cs typeface="Tahoma"/>
              </a:rPr>
              <a:t>   </a:t>
            </a:r>
          </a:p>
          <a:p>
            <a:pPr marL="571500" indent="-571500">
              <a:buFont typeface="Arial" panose="020B0604020202020204" pitchFamily="34" charset="0"/>
              <a:buChar char="•"/>
              <a:defRPr/>
            </a:pPr>
            <a:r>
              <a:rPr lang="en-US" sz="3400" dirty="0" smtClean="0">
                <a:solidFill>
                  <a:srgbClr val="FFFFFF"/>
                </a:solidFill>
                <a:latin typeface="Tahoma"/>
                <a:cs typeface="Tahoma"/>
                <a:hlinkClick r:id="rId7"/>
              </a:rPr>
              <a:t>Occupational Outlook Handbook (BLS)</a:t>
            </a:r>
            <a:endParaRPr lang="en-US" sz="3400" dirty="0" smtClean="0">
              <a:solidFill>
                <a:srgbClr val="FFFFFF"/>
              </a:solidFill>
              <a:latin typeface="Tahoma"/>
              <a:cs typeface="Tahoma"/>
            </a:endParaRPr>
          </a:p>
          <a:p>
            <a:pPr marL="571500" indent="-571500">
              <a:buFont typeface="Arial" panose="020B0604020202020204" pitchFamily="34" charset="0"/>
              <a:buChar char="•"/>
              <a:defRPr/>
            </a:pPr>
            <a:r>
              <a:rPr lang="en-US" sz="3400" dirty="0" smtClean="0">
                <a:solidFill>
                  <a:srgbClr val="FFFFFF"/>
                </a:solidFill>
                <a:latin typeface="Tahoma"/>
                <a:cs typeface="Tahoma"/>
                <a:hlinkClick r:id="rId8"/>
              </a:rPr>
              <a:t>BLS Statistics</a:t>
            </a:r>
            <a:endParaRPr lang="en-US" sz="3400" dirty="0">
              <a:solidFill>
                <a:srgbClr val="FFFFFF"/>
              </a:solidFill>
              <a:latin typeface="Tahoma"/>
              <a:cs typeface="Tahoma"/>
            </a:endParaRPr>
          </a:p>
          <a:p>
            <a:pPr lvl="0">
              <a:defRPr/>
            </a:pPr>
            <a:r>
              <a:rPr lang="en-US" sz="3200" dirty="0" smtClean="0">
                <a:solidFill>
                  <a:srgbClr val="FFFFFF"/>
                </a:solidFill>
                <a:latin typeface="Tahoma"/>
                <a:cs typeface="Tahoma"/>
              </a:rPr>
              <a:t> </a:t>
            </a:r>
            <a:endParaRPr lang="en-US" sz="3200" dirty="0" smtClean="0">
              <a:solidFill>
                <a:srgbClr val="FFFFFF"/>
              </a:solidFill>
              <a:latin typeface="Tahoma"/>
              <a:ea typeface="Tahoma" pitchFamily="34" charset="0"/>
              <a:cs typeface="Tahoma"/>
            </a:endParaRPr>
          </a:p>
          <a:p>
            <a:pPr>
              <a:defRPr/>
            </a:pPr>
            <a:endParaRPr lang="en-US" sz="3200" dirty="0" smtClean="0">
              <a:solidFill>
                <a:srgbClr val="FFFFFF"/>
              </a:solidFill>
              <a:latin typeface="Tahoma"/>
              <a:ea typeface="Tahoma" pitchFamily="34" charset="0"/>
              <a:cs typeface="Tahoma"/>
            </a:endParaRPr>
          </a:p>
          <a:p>
            <a:pPr>
              <a:defRPr/>
            </a:pPr>
            <a:r>
              <a:rPr lang="en-US" sz="2000" dirty="0">
                <a:solidFill>
                  <a:srgbClr val="FFFFFF"/>
                </a:solidFill>
                <a:latin typeface="Tahoma"/>
                <a:ea typeface="Tahoma" pitchFamily="34" charset="0"/>
                <a:cs typeface="Tahoma"/>
              </a:rPr>
              <a:t>	       </a:t>
            </a:r>
          </a:p>
          <a:p>
            <a:pPr>
              <a:defRPr/>
            </a:pPr>
            <a:endParaRPr lang="en-US" sz="1600" dirty="0">
              <a:solidFill>
                <a:srgbClr val="FFFFFF"/>
              </a:solidFill>
              <a:latin typeface="Tahoma"/>
              <a:ea typeface="ＭＳ Ｐゴシック" pitchFamily="34" charset="-128"/>
              <a:cs typeface="Tahoma"/>
            </a:endParaRPr>
          </a:p>
        </p:txBody>
      </p:sp>
    </p:spTree>
    <p:extLst>
      <p:ext uri="{BB962C8B-B14F-4D97-AF65-F5344CB8AC3E}">
        <p14:creationId xmlns:p14="http://schemas.microsoft.com/office/powerpoint/2010/main" val="3441922075"/>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dirty="0">
              <a:solidFill>
                <a:srgbClr val="FFB310"/>
              </a:solidFill>
              <a:latin typeface="Arial" pitchFamily="34" charset="0"/>
              <a:ea typeface="+mn-ea"/>
              <a:cs typeface="Arial" pitchFamily="34" charset="0"/>
            </a:endParaRPr>
          </a:p>
        </p:txBody>
      </p:sp>
      <p:sp>
        <p:nvSpPr>
          <p:cNvPr id="4099" name="Rectangle 3"/>
          <p:cNvSpPr>
            <a:spLocks noChangeArrowheads="1"/>
          </p:cNvSpPr>
          <p:nvPr/>
        </p:nvSpPr>
        <p:spPr bwMode="auto">
          <a:xfrm>
            <a:off x="571500" y="473678"/>
            <a:ext cx="8064500" cy="953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6500" b="1" dirty="0" smtClean="0">
                <a:solidFill>
                  <a:srgbClr val="FFC425"/>
                </a:solidFill>
                <a:latin typeface="Tahoma" pitchFamily="34" charset="0"/>
                <a:cs typeface="Tahoma" pitchFamily="34" charset="0"/>
              </a:rPr>
              <a:t>Career Services</a:t>
            </a:r>
            <a:endParaRPr lang="en-US" altLang="en-US" sz="6500" b="1" dirty="0">
              <a:solidFill>
                <a:srgbClr val="FFC425"/>
              </a:solidFill>
              <a:latin typeface="Tahoma" pitchFamily="34" charset="0"/>
              <a:cs typeface="Tahoma" pitchFamily="34" charset="0"/>
            </a:endParaRPr>
          </a:p>
        </p:txBody>
      </p:sp>
      <p:sp>
        <p:nvSpPr>
          <p:cNvPr id="4100" name="TextBox 1"/>
          <p:cNvSpPr txBox="1">
            <a:spLocks noChangeArrowheads="1"/>
          </p:cNvSpPr>
          <p:nvPr/>
        </p:nvSpPr>
        <p:spPr bwMode="auto">
          <a:xfrm>
            <a:off x="88900" y="1291019"/>
            <a:ext cx="8928100" cy="5139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71500" indent="-5715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685800" indent="-685800" eaLnBrk="1" hangingPunct="1">
              <a:lnSpc>
                <a:spcPct val="120000"/>
              </a:lnSpc>
              <a:buFont typeface="Arial"/>
              <a:buChar char="•"/>
            </a:pPr>
            <a:r>
              <a:rPr lang="en-US" altLang="en-US" sz="4000" dirty="0" smtClean="0">
                <a:solidFill>
                  <a:schemeClr val="bg1"/>
                </a:solidFill>
                <a:latin typeface="Tahoma" pitchFamily="34" charset="0"/>
                <a:cs typeface="Tahoma" pitchFamily="34" charset="0"/>
                <a:hlinkClick r:id="rId3"/>
              </a:rPr>
              <a:t>Workshops</a:t>
            </a:r>
            <a:r>
              <a:rPr lang="en-US" altLang="en-US" sz="4000" dirty="0" smtClean="0">
                <a:solidFill>
                  <a:schemeClr val="bg1"/>
                </a:solidFill>
                <a:latin typeface="Tahoma" pitchFamily="34" charset="0"/>
                <a:cs typeface="Tahoma" pitchFamily="34" charset="0"/>
              </a:rPr>
              <a:t>/</a:t>
            </a:r>
            <a:r>
              <a:rPr lang="en-US" altLang="en-US" sz="4000" dirty="0" smtClean="0">
                <a:solidFill>
                  <a:schemeClr val="bg1"/>
                </a:solidFill>
                <a:latin typeface="Tahoma" pitchFamily="34" charset="0"/>
                <a:cs typeface="Tahoma" pitchFamily="34" charset="0"/>
                <a:hlinkClick r:id="rId4"/>
              </a:rPr>
              <a:t>Events</a:t>
            </a:r>
            <a:endParaRPr lang="en-US" altLang="en-US" sz="4000" dirty="0">
              <a:solidFill>
                <a:schemeClr val="bg1"/>
              </a:solidFill>
              <a:latin typeface="Tahoma" pitchFamily="34" charset="0"/>
              <a:cs typeface="Tahoma" pitchFamily="34" charset="0"/>
            </a:endParaRPr>
          </a:p>
          <a:p>
            <a:pPr marL="685800" indent="-685800" eaLnBrk="1" hangingPunct="1">
              <a:lnSpc>
                <a:spcPct val="120000"/>
              </a:lnSpc>
              <a:buFont typeface="Arial"/>
              <a:buChar char="•"/>
            </a:pPr>
            <a:r>
              <a:rPr lang="en-US" altLang="en-US" sz="4000" dirty="0">
                <a:solidFill>
                  <a:schemeClr val="bg1"/>
                </a:solidFill>
                <a:latin typeface="Tahoma" pitchFamily="34" charset="0"/>
                <a:cs typeface="Tahoma" pitchFamily="34" charset="0"/>
                <a:hlinkClick r:id="rId5"/>
              </a:rPr>
              <a:t>C</a:t>
            </a:r>
            <a:r>
              <a:rPr lang="en-US" altLang="en-US" sz="4000" dirty="0" smtClean="0">
                <a:solidFill>
                  <a:schemeClr val="bg1"/>
                </a:solidFill>
                <a:latin typeface="Tahoma" pitchFamily="34" charset="0"/>
                <a:cs typeface="Tahoma" pitchFamily="34" charset="0"/>
                <a:hlinkClick r:id="rId5"/>
              </a:rPr>
              <a:t>areer Guide</a:t>
            </a:r>
            <a:r>
              <a:rPr lang="en-US" altLang="en-US" sz="4000" dirty="0" smtClean="0">
                <a:solidFill>
                  <a:schemeClr val="bg1"/>
                </a:solidFill>
                <a:latin typeface="Tahoma" pitchFamily="34" charset="0"/>
                <a:cs typeface="Tahoma" pitchFamily="34" charset="0"/>
              </a:rPr>
              <a:t> </a:t>
            </a:r>
            <a:r>
              <a:rPr lang="en-US" altLang="en-US" sz="4000" dirty="0" smtClean="0">
                <a:solidFill>
                  <a:schemeClr val="bg1"/>
                </a:solidFill>
                <a:latin typeface="Tahoma" pitchFamily="34" charset="0"/>
                <a:cs typeface="Tahoma" pitchFamily="34" charset="0"/>
                <a:sym typeface="Wingdings"/>
              </a:rPr>
              <a:t> </a:t>
            </a:r>
            <a:r>
              <a:rPr lang="en-US" altLang="en-US" sz="4000" dirty="0" smtClean="0">
                <a:solidFill>
                  <a:schemeClr val="bg1"/>
                </a:solidFill>
                <a:latin typeface="Tahoma" pitchFamily="34" charset="0"/>
                <a:cs typeface="Tahoma" pitchFamily="34" charset="0"/>
                <a:sym typeface="Wingdings"/>
                <a:hlinkClick r:id="rId6"/>
              </a:rPr>
              <a:t>samples</a:t>
            </a:r>
            <a:endParaRPr lang="en-US" altLang="en-US" sz="4000" dirty="0" smtClean="0">
              <a:solidFill>
                <a:schemeClr val="bg1"/>
              </a:solidFill>
              <a:latin typeface="Tahoma" pitchFamily="34" charset="0"/>
              <a:cs typeface="Tahoma" pitchFamily="34" charset="0"/>
            </a:endParaRPr>
          </a:p>
          <a:p>
            <a:pPr marL="685800" indent="-685800" eaLnBrk="1" hangingPunct="1">
              <a:lnSpc>
                <a:spcPct val="120000"/>
              </a:lnSpc>
              <a:buFont typeface="Arial"/>
              <a:buChar char="•"/>
            </a:pPr>
            <a:r>
              <a:rPr lang="en-US" altLang="en-US" sz="4000" dirty="0" smtClean="0">
                <a:solidFill>
                  <a:schemeClr val="bg1"/>
                </a:solidFill>
                <a:latin typeface="Tahoma" pitchFamily="34" charset="0"/>
                <a:cs typeface="Tahoma" pitchFamily="34" charset="0"/>
                <a:hlinkClick r:id="rId7"/>
              </a:rPr>
              <a:t>Advising/Assessments</a:t>
            </a:r>
            <a:endParaRPr lang="en-US" altLang="en-US" sz="4000" dirty="0" smtClean="0">
              <a:solidFill>
                <a:schemeClr val="bg1"/>
              </a:solidFill>
              <a:latin typeface="Tahoma" pitchFamily="34" charset="0"/>
              <a:cs typeface="Tahoma" pitchFamily="34" charset="0"/>
            </a:endParaRPr>
          </a:p>
          <a:p>
            <a:pPr marL="685800" indent="-685800" eaLnBrk="1" hangingPunct="1">
              <a:lnSpc>
                <a:spcPct val="120000"/>
              </a:lnSpc>
              <a:buFont typeface="Arial"/>
              <a:buChar char="•"/>
            </a:pPr>
            <a:r>
              <a:rPr lang="en-US" altLang="en-US" sz="4000" dirty="0">
                <a:solidFill>
                  <a:schemeClr val="bg1"/>
                </a:solidFill>
                <a:latin typeface="Tahoma" pitchFamily="34" charset="0"/>
                <a:cs typeface="Tahoma" pitchFamily="34" charset="0"/>
                <a:hlinkClick r:id="rId8"/>
              </a:rPr>
              <a:t>R</a:t>
            </a:r>
            <a:r>
              <a:rPr lang="en-US" altLang="en-US" sz="4000" dirty="0" smtClean="0">
                <a:solidFill>
                  <a:schemeClr val="bg1"/>
                </a:solidFill>
                <a:latin typeface="Tahoma" pitchFamily="34" charset="0"/>
                <a:cs typeface="Tahoma" pitchFamily="34" charset="0"/>
                <a:hlinkClick r:id="rId8"/>
              </a:rPr>
              <a:t>ecruitment with Sun Devil </a:t>
            </a:r>
            <a:r>
              <a:rPr lang="en-US" altLang="en-US" sz="4000" dirty="0" err="1" smtClean="0">
                <a:solidFill>
                  <a:schemeClr val="bg1"/>
                </a:solidFill>
                <a:latin typeface="Tahoma" pitchFamily="34" charset="0"/>
                <a:cs typeface="Tahoma" pitchFamily="34" charset="0"/>
                <a:hlinkClick r:id="rId8"/>
              </a:rPr>
              <a:t>CareerLink</a:t>
            </a:r>
            <a:endParaRPr lang="en-US" altLang="en-US" sz="4000" dirty="0" smtClean="0">
              <a:solidFill>
                <a:schemeClr val="bg1"/>
              </a:solidFill>
              <a:latin typeface="Tahoma" pitchFamily="34" charset="0"/>
              <a:cs typeface="Tahoma" pitchFamily="34" charset="0"/>
            </a:endParaRPr>
          </a:p>
          <a:p>
            <a:pPr marL="685800" indent="-685800" eaLnBrk="1" hangingPunct="1">
              <a:lnSpc>
                <a:spcPct val="120000"/>
              </a:lnSpc>
              <a:buFont typeface="Arial"/>
              <a:buChar char="•"/>
            </a:pPr>
            <a:r>
              <a:rPr lang="en-US" altLang="en-US" sz="4000" dirty="0" smtClean="0">
                <a:solidFill>
                  <a:schemeClr val="bg1"/>
                </a:solidFill>
                <a:latin typeface="Tahoma" pitchFamily="34" charset="0"/>
                <a:cs typeface="Tahoma" pitchFamily="34" charset="0"/>
                <a:hlinkClick r:id="rId9"/>
              </a:rPr>
              <a:t>Employment Interviews</a:t>
            </a:r>
            <a:endParaRPr lang="en-US" altLang="en-US" sz="4000" dirty="0" smtClean="0">
              <a:solidFill>
                <a:schemeClr val="bg1"/>
              </a:solidFill>
              <a:latin typeface="Tahoma" pitchFamily="34" charset="0"/>
              <a:cs typeface="Tahoma" pitchFamily="34" charset="0"/>
            </a:endParaRPr>
          </a:p>
          <a:p>
            <a:pPr eaLnBrk="1" hangingPunct="1">
              <a:buFont typeface="Arial" charset="0"/>
              <a:buChar char="•"/>
            </a:pPr>
            <a:endParaRPr lang="en-US" altLang="en-US" sz="40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2327138734"/>
      </p:ext>
    </p:extLst>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21507" name="Rectangle 3"/>
          <p:cNvSpPr>
            <a:spLocks noChangeArrowheads="1"/>
          </p:cNvSpPr>
          <p:nvPr/>
        </p:nvSpPr>
        <p:spPr bwMode="auto">
          <a:xfrm>
            <a:off x="496887" y="63500"/>
            <a:ext cx="8329613" cy="175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dirty="0">
                <a:solidFill>
                  <a:srgbClr val="FFC000"/>
                </a:solidFill>
                <a:latin typeface="Tahoma" pitchFamily="34" charset="0"/>
                <a:cs typeface="Tahoma" pitchFamily="34" charset="0"/>
              </a:rPr>
              <a:t>The sooner you start, the further you’ll go!</a:t>
            </a:r>
            <a:endParaRPr lang="en-US" altLang="en-US" sz="4400" b="1" dirty="0">
              <a:solidFill>
                <a:schemeClr val="bg1"/>
              </a:solidFill>
              <a:latin typeface="Tahoma" pitchFamily="34" charset="0"/>
              <a:cs typeface="Tahoma" pitchFamily="34" charset="0"/>
            </a:endParaRPr>
          </a:p>
        </p:txBody>
      </p:sp>
      <p:pic>
        <p:nvPicPr>
          <p:cNvPr id="2" name="Picture 1" descr="Screen Shot 2014-10-17 at 4.52.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87" y="2164993"/>
            <a:ext cx="7250345" cy="1465495"/>
          </a:xfrm>
          <a:prstGeom prst="rect">
            <a:avLst/>
          </a:prstGeom>
        </p:spPr>
      </p:pic>
      <p:pic>
        <p:nvPicPr>
          <p:cNvPr id="3" name="Picture 2" descr="Screen Shot 2014-10-17 at 4.51.2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887" y="4531024"/>
            <a:ext cx="7250345" cy="1282754"/>
          </a:xfrm>
          <a:prstGeom prst="rect">
            <a:avLst/>
          </a:prstGeom>
        </p:spPr>
      </p:pic>
    </p:spTree>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b="1">
              <a:solidFill>
                <a:schemeClr val="lt1"/>
              </a:solidFill>
              <a:latin typeface="Arial" pitchFamily="34" charset="0"/>
              <a:ea typeface="+mn-ea"/>
              <a:cs typeface="Arial" pitchFamily="34" charset="0"/>
            </a:endParaRPr>
          </a:p>
        </p:txBody>
      </p:sp>
      <p:sp>
        <p:nvSpPr>
          <p:cNvPr id="5134" name="TextBox 14"/>
          <p:cNvSpPr txBox="1">
            <a:spLocks noChangeArrowheads="1"/>
          </p:cNvSpPr>
          <p:nvPr/>
        </p:nvSpPr>
        <p:spPr bwMode="auto">
          <a:xfrm>
            <a:off x="2505075" y="2833688"/>
            <a:ext cx="6638925" cy="1179810"/>
          </a:xfrm>
          <a:prstGeom prst="rect">
            <a:avLst/>
          </a:prstGeom>
          <a:solidFill>
            <a:srgbClr val="FFB3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eaLnBrk="1" hangingPunct="1">
              <a:lnSpc>
                <a:spcPct val="150000"/>
              </a:lnSpc>
            </a:pPr>
            <a:r>
              <a:rPr lang="en-US" altLang="en-US" sz="3200" b="1" dirty="0" smtClean="0">
                <a:latin typeface="Tahoma" pitchFamily="34" charset="0"/>
                <a:cs typeface="Tahoma" pitchFamily="34" charset="0"/>
              </a:rPr>
              <a:t>Start your resume </a:t>
            </a:r>
            <a:r>
              <a:rPr lang="en-US" altLang="en-US" sz="3200" b="1" i="1" dirty="0" smtClean="0">
                <a:latin typeface="Tahoma" pitchFamily="34" charset="0"/>
                <a:cs typeface="Tahoma" pitchFamily="34" charset="0"/>
              </a:rPr>
              <a:t>NOW!</a:t>
            </a:r>
          </a:p>
          <a:p>
            <a:pPr algn="r" eaLnBrk="1" hangingPunct="1">
              <a:lnSpc>
                <a:spcPct val="150000"/>
              </a:lnSpc>
            </a:pPr>
            <a:r>
              <a:rPr lang="en-US" altLang="en-US" sz="1600" b="1" dirty="0" smtClean="0">
                <a:solidFill>
                  <a:srgbClr val="990033"/>
                </a:solidFill>
                <a:latin typeface="Tahoma" pitchFamily="34" charset="0"/>
                <a:cs typeface="Tahoma" pitchFamily="34" charset="0"/>
              </a:rPr>
              <a:t> </a:t>
            </a:r>
            <a:endParaRPr lang="en-US" altLang="en-US" sz="1600" b="1" dirty="0">
              <a:solidFill>
                <a:srgbClr val="990033"/>
              </a:solidFill>
              <a:latin typeface="Tahoma" pitchFamily="34" charset="0"/>
              <a:cs typeface="Tahoma" pitchFamily="34" charset="0"/>
            </a:endParaRPr>
          </a:p>
        </p:txBody>
      </p:sp>
      <p:sp>
        <p:nvSpPr>
          <p:cNvPr id="4" name="TextBox 6"/>
          <p:cNvSpPr txBox="1">
            <a:spLocks noChangeArrowheads="1"/>
          </p:cNvSpPr>
          <p:nvPr/>
        </p:nvSpPr>
        <p:spPr bwMode="auto">
          <a:xfrm>
            <a:off x="0" y="5288340"/>
            <a:ext cx="9144000" cy="1569660"/>
          </a:xfrm>
          <a:prstGeom prst="rect">
            <a:avLst/>
          </a:prstGeom>
          <a:solidFill>
            <a:srgbClr val="FFB3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r">
              <a:tabLst>
                <a:tab pos="911225" algn="l"/>
              </a:tabLst>
            </a:pPr>
            <a:r>
              <a:rPr lang="en-US" altLang="en-US" sz="3200" b="1" dirty="0" smtClean="0">
                <a:latin typeface="Tahoma" pitchFamily="34" charset="0"/>
                <a:cs typeface="Tahoma" pitchFamily="34" charset="0"/>
              </a:rPr>
              <a:t>	ASU </a:t>
            </a:r>
            <a:r>
              <a:rPr lang="en-US" altLang="en-US" sz="3200" b="1" dirty="0">
                <a:latin typeface="Tahoma" pitchFamily="34" charset="0"/>
                <a:cs typeface="Tahoma" pitchFamily="34" charset="0"/>
              </a:rPr>
              <a:t>Career Services</a:t>
            </a:r>
          </a:p>
          <a:p>
            <a:pPr algn="r"/>
            <a:r>
              <a:rPr lang="en-US" altLang="en-US" sz="3200" b="1" dirty="0" smtClean="0">
                <a:latin typeface="Tahoma" pitchFamily="34" charset="0"/>
                <a:cs typeface="Tahoma" pitchFamily="34" charset="0"/>
              </a:rPr>
              <a:t>asu.edu/career</a:t>
            </a:r>
          </a:p>
          <a:p>
            <a:pPr algn="r"/>
            <a:r>
              <a:rPr lang="en-US" altLang="en-US" sz="3200" b="1" dirty="0" smtClean="0">
                <a:latin typeface="Tahoma" pitchFamily="34" charset="0"/>
                <a:cs typeface="Tahoma" pitchFamily="34" charset="0"/>
              </a:rPr>
              <a:t>480-965-2350</a:t>
            </a:r>
            <a:endParaRPr lang="en-US" altLang="en-US" sz="3200" b="1" dirty="0">
              <a:latin typeface="Tahoma" pitchFamily="34" charset="0"/>
              <a:cs typeface="Tahoma" pitchFamily="34" charset="0"/>
            </a:endParaRPr>
          </a:p>
        </p:txBody>
      </p:sp>
      <p:sp>
        <p:nvSpPr>
          <p:cNvPr id="2" name="TextBox 1"/>
          <p:cNvSpPr txBox="1"/>
          <p:nvPr/>
        </p:nvSpPr>
        <p:spPr>
          <a:xfrm>
            <a:off x="0" y="5981592"/>
            <a:ext cx="5065059" cy="697114"/>
          </a:xfrm>
          <a:prstGeom prst="rect">
            <a:avLst/>
          </a:prstGeom>
          <a:noFill/>
        </p:spPr>
        <p:txBody>
          <a:bodyPr wrap="square" rtlCol="0">
            <a:spAutoFit/>
          </a:bodyPr>
          <a:lstStyle/>
          <a:p>
            <a:pPr eaLnBrk="1" hangingPunct="1">
              <a:lnSpc>
                <a:spcPct val="110000"/>
              </a:lnSpc>
            </a:pPr>
            <a:r>
              <a:rPr lang="en-US" altLang="en-US" b="1" i="1" dirty="0">
                <a:solidFill>
                  <a:srgbClr val="990033"/>
                </a:solidFill>
                <a:latin typeface="Tahoma" pitchFamily="34" charset="0"/>
                <a:cs typeface="Tahoma" pitchFamily="34" charset="0"/>
              </a:rPr>
              <a:t>If you need help starting or revising a resume, make an appointment </a:t>
            </a:r>
            <a:r>
              <a:rPr lang="en-US" altLang="en-US" b="1" i="1" dirty="0" smtClean="0">
                <a:solidFill>
                  <a:srgbClr val="990033"/>
                </a:solidFill>
                <a:latin typeface="Tahoma" pitchFamily="34" charset="0"/>
                <a:cs typeface="Tahoma" pitchFamily="34" charset="0"/>
              </a:rPr>
              <a:t>today </a:t>
            </a:r>
            <a:r>
              <a:rPr lang="en-US" altLang="en-US" b="1" dirty="0" smtClean="0">
                <a:solidFill>
                  <a:srgbClr val="990033"/>
                </a:solidFill>
                <a:latin typeface="Tahoma" pitchFamily="34" charset="0"/>
                <a:cs typeface="Tahoma" pitchFamily="34" charset="0"/>
                <a:sym typeface="Wingdings"/>
              </a:rPr>
              <a:t> </a:t>
            </a:r>
            <a:endParaRPr lang="en-US" altLang="en-US" b="1" dirty="0">
              <a:solidFill>
                <a:srgbClr val="990033"/>
              </a:solidFill>
              <a:latin typeface="Tahoma" pitchFamily="34" charset="0"/>
              <a:cs typeface="Tahoma" pitchFamily="34" charset="0"/>
            </a:endParaRPr>
          </a:p>
        </p:txBody>
      </p:sp>
    </p:spTree>
    <p:extLst>
      <p:ext uri="{BB962C8B-B14F-4D97-AF65-F5344CB8AC3E}">
        <p14:creationId xmlns:p14="http://schemas.microsoft.com/office/powerpoint/2010/main" val="1602745614"/>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3075" name="Rectangle 3"/>
          <p:cNvSpPr>
            <a:spLocks noChangeArrowheads="1"/>
          </p:cNvSpPr>
          <p:nvPr/>
        </p:nvSpPr>
        <p:spPr bwMode="auto">
          <a:xfrm>
            <a:off x="520700" y="2386013"/>
            <a:ext cx="4356100" cy="925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6500" b="1" dirty="0" smtClean="0">
                <a:solidFill>
                  <a:schemeClr val="bg1"/>
                </a:solidFill>
                <a:latin typeface="Tahoma" pitchFamily="34" charset="0"/>
                <a:cs typeface="Tahoma" pitchFamily="34" charset="0"/>
              </a:rPr>
              <a:t>Goals</a:t>
            </a:r>
            <a:endParaRPr lang="en-US" altLang="en-US" sz="6500" b="1" dirty="0">
              <a:solidFill>
                <a:schemeClr val="bg1"/>
              </a:solidFill>
              <a:latin typeface="Tahoma" pitchFamily="34" charset="0"/>
              <a:cs typeface="Tahoma" pitchFamily="34" charset="0"/>
            </a:endParaRPr>
          </a:p>
        </p:txBody>
      </p:sp>
      <p:sp>
        <p:nvSpPr>
          <p:cNvPr id="3076" name="TextBox 6"/>
          <p:cNvSpPr txBox="1">
            <a:spLocks noChangeArrowheads="1"/>
          </p:cNvSpPr>
          <p:nvPr/>
        </p:nvSpPr>
        <p:spPr bwMode="auto">
          <a:xfrm>
            <a:off x="3162300" y="442912"/>
            <a:ext cx="1409700" cy="932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0000" dirty="0">
                <a:solidFill>
                  <a:srgbClr val="FFB310"/>
                </a:solidFill>
                <a:latin typeface="Arial" charset="0"/>
                <a:cs typeface="Arial" charset="0"/>
              </a:rPr>
              <a:t>{</a:t>
            </a:r>
          </a:p>
        </p:txBody>
      </p:sp>
      <p:sp>
        <p:nvSpPr>
          <p:cNvPr id="3077" name="TextBox 9"/>
          <p:cNvSpPr txBox="1">
            <a:spLocks noChangeArrowheads="1"/>
          </p:cNvSpPr>
          <p:nvPr/>
        </p:nvSpPr>
        <p:spPr bwMode="auto">
          <a:xfrm>
            <a:off x="4718050" y="1141413"/>
            <a:ext cx="3905250"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ltLang="en-US" sz="3400" dirty="0">
              <a:solidFill>
                <a:schemeClr val="bg1"/>
              </a:solidFill>
              <a:latin typeface="Tahoma" pitchFamily="34" charset="0"/>
              <a:cs typeface="Tahoma" pitchFamily="34" charset="0"/>
            </a:endParaRPr>
          </a:p>
          <a:p>
            <a:pPr eaLnBrk="1" hangingPunct="1"/>
            <a:r>
              <a:rPr lang="en-US" altLang="en-US" sz="3400" dirty="0" smtClean="0">
                <a:solidFill>
                  <a:schemeClr val="bg1"/>
                </a:solidFill>
                <a:latin typeface="Tahoma" pitchFamily="34" charset="0"/>
                <a:cs typeface="Tahoma" pitchFamily="34" charset="0"/>
              </a:rPr>
              <a:t>Resources/Support</a:t>
            </a:r>
          </a:p>
          <a:p>
            <a:pPr eaLnBrk="1" hangingPunct="1"/>
            <a:endParaRPr lang="en-US" altLang="en-US" sz="3400" dirty="0">
              <a:solidFill>
                <a:schemeClr val="bg1"/>
              </a:solidFill>
              <a:latin typeface="Tahoma" pitchFamily="34" charset="0"/>
              <a:cs typeface="Tahoma" pitchFamily="34" charset="0"/>
            </a:endParaRPr>
          </a:p>
          <a:p>
            <a:pPr eaLnBrk="1" hangingPunct="1"/>
            <a:r>
              <a:rPr lang="en-US" altLang="en-US" sz="3400" dirty="0" smtClean="0">
                <a:solidFill>
                  <a:schemeClr val="bg1"/>
                </a:solidFill>
                <a:latin typeface="Tahoma" pitchFamily="34" charset="0"/>
                <a:cs typeface="Tahoma" pitchFamily="34" charset="0"/>
              </a:rPr>
              <a:t>How to Explore Majors/Careers</a:t>
            </a:r>
          </a:p>
          <a:p>
            <a:pPr eaLnBrk="1" hangingPunct="1"/>
            <a:endParaRPr lang="en-US" altLang="en-US" sz="3400" dirty="0">
              <a:solidFill>
                <a:schemeClr val="bg1"/>
              </a:solidFill>
              <a:latin typeface="Tahoma" pitchFamily="34" charset="0"/>
              <a:cs typeface="Tahoma" pitchFamily="34" charset="0"/>
            </a:endParaRPr>
          </a:p>
          <a:p>
            <a:pPr eaLnBrk="1" hangingPunct="1"/>
            <a:r>
              <a:rPr lang="en-US" altLang="en-US" sz="3400" dirty="0" smtClean="0">
                <a:solidFill>
                  <a:schemeClr val="bg1"/>
                </a:solidFill>
                <a:latin typeface="Tahoma" pitchFamily="34" charset="0"/>
                <a:cs typeface="Tahoma" pitchFamily="34" charset="0"/>
              </a:rPr>
              <a:t>How to gain skills</a:t>
            </a:r>
            <a:endParaRPr lang="en-US" altLang="en-US" sz="3400" dirty="0">
              <a:solidFill>
                <a:schemeClr val="bg1"/>
              </a:solidFill>
              <a:latin typeface="Tahoma" pitchFamily="34" charset="0"/>
              <a:cs typeface="Tahoma" pitchFamily="34" charset="0"/>
            </a:endParaRPr>
          </a:p>
          <a:p>
            <a:pPr eaLnBrk="1" hangingPunct="1"/>
            <a:endParaRPr lang="en-US" altLang="en-US" sz="2500" dirty="0">
              <a:solidFill>
                <a:schemeClr val="bg1"/>
              </a:solidFill>
              <a:latin typeface="Tahoma" pitchFamily="34" charset="0"/>
              <a:cs typeface="Tahoma" pitchFamily="34" charset="0"/>
            </a:endParaRPr>
          </a:p>
          <a:p>
            <a:pPr eaLnBrk="1" hangingPunct="1"/>
            <a:endParaRPr lang="en-US" altLang="en-US" sz="25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618435533"/>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en-US" dirty="0">
              <a:ea typeface="ＭＳ Ｐゴシック" pitchFamily="34" charset="-128"/>
            </a:endParaRPr>
          </a:p>
        </p:txBody>
      </p:sp>
      <p:sp>
        <p:nvSpPr>
          <p:cNvPr id="8195" name="Rectangle 3"/>
          <p:cNvSpPr>
            <a:spLocks noChangeArrowheads="1"/>
          </p:cNvSpPr>
          <p:nvPr/>
        </p:nvSpPr>
        <p:spPr bwMode="auto">
          <a:xfrm>
            <a:off x="1588" y="774700"/>
            <a:ext cx="8329612" cy="1759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smtClean="0">
                <a:solidFill>
                  <a:srgbClr val="FFC425"/>
                </a:solidFill>
                <a:latin typeface="Tahoma" pitchFamily="34" charset="0"/>
                <a:cs typeface="Tahoma" pitchFamily="34" charset="0"/>
              </a:rPr>
              <a:t>value </a:t>
            </a:r>
            <a:r>
              <a:rPr lang="en-US" altLang="en-US" sz="5400" b="1" dirty="0" smtClean="0">
                <a:solidFill>
                  <a:srgbClr val="FFC425"/>
                </a:solidFill>
                <a:latin typeface="Tahoma" pitchFamily="34" charset="0"/>
                <a:cs typeface="Tahoma" pitchFamily="34" charset="0"/>
              </a:rPr>
              <a:t>of a </a:t>
            </a:r>
          </a:p>
          <a:p>
            <a:pPr eaLnBrk="1" hangingPunct="1">
              <a:lnSpc>
                <a:spcPts val="6500"/>
              </a:lnSpc>
            </a:pPr>
            <a:r>
              <a:rPr lang="en-US" altLang="en-US" sz="5400" b="1" dirty="0" smtClean="0">
                <a:solidFill>
                  <a:srgbClr val="FFC425"/>
                </a:solidFill>
                <a:latin typeface="Tahoma" pitchFamily="34" charset="0"/>
                <a:cs typeface="Tahoma" pitchFamily="34" charset="0"/>
              </a:rPr>
              <a:t>Liberal Arts  Major</a:t>
            </a:r>
            <a:endParaRPr lang="en-US" altLang="en-US" sz="5400" b="1" dirty="0">
              <a:solidFill>
                <a:srgbClr val="FFC425"/>
              </a:solidFill>
              <a:latin typeface="Tahoma" pitchFamily="34" charset="0"/>
              <a:cs typeface="Tahoma" pitchFamily="34" charset="0"/>
            </a:endParaRPr>
          </a:p>
        </p:txBody>
      </p:sp>
      <p:sp>
        <p:nvSpPr>
          <p:cNvPr id="2" name="TextBox 1"/>
          <p:cNvSpPr txBox="1"/>
          <p:nvPr/>
        </p:nvSpPr>
        <p:spPr>
          <a:xfrm>
            <a:off x="368300" y="2953287"/>
            <a:ext cx="8775700" cy="2677656"/>
          </a:xfrm>
          <a:prstGeom prst="rect">
            <a:avLst/>
          </a:prstGeom>
          <a:noFill/>
        </p:spPr>
        <p:txBody>
          <a:bodyPr>
            <a:spAutoFit/>
          </a:bodyPr>
          <a:lstStyle/>
          <a:p>
            <a:pPr>
              <a:buFont typeface="Arial" charset="0"/>
              <a:buChar char="•"/>
            </a:pPr>
            <a:r>
              <a:rPr lang="en-US" sz="2400" dirty="0">
                <a:solidFill>
                  <a:schemeClr val="bg1"/>
                </a:solidFill>
                <a:latin typeface="Tahoma" pitchFamily="34" charset="0"/>
                <a:ea typeface="Tahoma" pitchFamily="34" charset="0"/>
                <a:cs typeface="Tahoma" pitchFamily="34" charset="0"/>
              </a:rPr>
              <a:t> It </a:t>
            </a:r>
            <a:r>
              <a:rPr lang="en-US" sz="2400" dirty="0" smtClean="0">
                <a:solidFill>
                  <a:schemeClr val="bg1"/>
                </a:solidFill>
                <a:latin typeface="Tahoma" pitchFamily="34" charset="0"/>
                <a:ea typeface="Tahoma" pitchFamily="34" charset="0"/>
                <a:cs typeface="Tahoma" pitchFamily="34" charset="0"/>
              </a:rPr>
              <a:t>develops the </a:t>
            </a:r>
            <a:r>
              <a:rPr lang="en-US" sz="2400" dirty="0">
                <a:solidFill>
                  <a:schemeClr val="bg1"/>
                </a:solidFill>
                <a:latin typeface="Tahoma" pitchFamily="34" charset="0"/>
                <a:ea typeface="Tahoma" pitchFamily="34" charset="0"/>
                <a:cs typeface="Tahoma" pitchFamily="34" charset="0"/>
              </a:rPr>
              <a:t>skills that employers want most!</a:t>
            </a:r>
          </a:p>
          <a:p>
            <a:pPr lvl="1">
              <a:buFont typeface="Arial" charset="0"/>
              <a:buChar char="•"/>
            </a:pPr>
            <a:r>
              <a:rPr lang="en-US" sz="2400" dirty="0">
                <a:solidFill>
                  <a:schemeClr val="bg1"/>
                </a:solidFill>
                <a:latin typeface="Tahoma" pitchFamily="34" charset="0"/>
                <a:ea typeface="Tahoma" pitchFamily="34" charset="0"/>
                <a:cs typeface="Tahoma" pitchFamily="34" charset="0"/>
              </a:rPr>
              <a:t> Critical thinking </a:t>
            </a:r>
          </a:p>
          <a:p>
            <a:pPr lvl="1">
              <a:buFont typeface="Arial" charset="0"/>
              <a:buChar char="•"/>
            </a:pPr>
            <a:r>
              <a:rPr lang="en-US" sz="2400" dirty="0">
                <a:solidFill>
                  <a:schemeClr val="bg1"/>
                </a:solidFill>
                <a:latin typeface="Tahoma" pitchFamily="34" charset="0"/>
                <a:ea typeface="Tahoma" pitchFamily="34" charset="0"/>
                <a:cs typeface="Tahoma" pitchFamily="34" charset="0"/>
              </a:rPr>
              <a:t> Analytical research skills</a:t>
            </a:r>
          </a:p>
          <a:p>
            <a:pPr lvl="1">
              <a:buFont typeface="Arial" charset="0"/>
              <a:buChar char="•"/>
            </a:pPr>
            <a:r>
              <a:rPr lang="en-US" sz="2400" dirty="0">
                <a:solidFill>
                  <a:schemeClr val="bg1"/>
                </a:solidFill>
                <a:latin typeface="Tahoma" pitchFamily="34" charset="0"/>
                <a:ea typeface="Tahoma" pitchFamily="34" charset="0"/>
                <a:cs typeface="Tahoma" pitchFamily="34" charset="0"/>
              </a:rPr>
              <a:t> Intercultural mindset </a:t>
            </a:r>
            <a:endParaRPr lang="en-US" sz="2400" dirty="0" smtClean="0">
              <a:solidFill>
                <a:schemeClr val="bg1"/>
              </a:solidFill>
              <a:latin typeface="Tahoma" pitchFamily="34" charset="0"/>
              <a:ea typeface="Tahoma" pitchFamily="34" charset="0"/>
              <a:cs typeface="Tahoma" pitchFamily="34" charset="0"/>
            </a:endParaRPr>
          </a:p>
          <a:p>
            <a:pPr lvl="1">
              <a:buFont typeface="Arial" charset="0"/>
              <a:buChar char="•"/>
            </a:pPr>
            <a:r>
              <a:rPr lang="en-US" sz="2400" dirty="0">
                <a:solidFill>
                  <a:schemeClr val="bg1"/>
                </a:solidFill>
                <a:latin typeface="Tahoma" pitchFamily="34" charset="0"/>
                <a:ea typeface="Tahoma" pitchFamily="34" charset="0"/>
                <a:cs typeface="Tahoma" pitchFamily="34" charset="0"/>
              </a:rPr>
              <a:t> </a:t>
            </a:r>
            <a:r>
              <a:rPr lang="en-US" sz="2400" dirty="0" smtClean="0">
                <a:solidFill>
                  <a:schemeClr val="bg1"/>
                </a:solidFill>
                <a:latin typeface="Tahoma" pitchFamily="34" charset="0"/>
                <a:ea typeface="Tahoma" pitchFamily="34" charset="0"/>
                <a:cs typeface="Tahoma" pitchFamily="34" charset="0"/>
              </a:rPr>
              <a:t>Strong writing ability </a:t>
            </a:r>
          </a:p>
          <a:p>
            <a:pPr lvl="1">
              <a:buFont typeface="Arial" charset="0"/>
              <a:buChar char="•"/>
            </a:pPr>
            <a:r>
              <a:rPr lang="en-US" sz="2400" dirty="0">
                <a:solidFill>
                  <a:schemeClr val="bg1"/>
                </a:solidFill>
                <a:latin typeface="Tahoma" pitchFamily="34" charset="0"/>
                <a:ea typeface="Tahoma" pitchFamily="34" charset="0"/>
                <a:cs typeface="Tahoma" pitchFamily="34" charset="0"/>
              </a:rPr>
              <a:t> </a:t>
            </a:r>
            <a:r>
              <a:rPr lang="en-US" sz="2400" dirty="0" smtClean="0">
                <a:solidFill>
                  <a:schemeClr val="bg1"/>
                </a:solidFill>
                <a:latin typeface="Tahoma" pitchFamily="34" charset="0"/>
                <a:ea typeface="Tahoma" pitchFamily="34" charset="0"/>
                <a:cs typeface="Tahoma" pitchFamily="34" charset="0"/>
              </a:rPr>
              <a:t>Curiosity and flexibility</a:t>
            </a:r>
          </a:p>
          <a:p>
            <a:pPr lvl="1">
              <a:buFont typeface="Arial" charset="0"/>
              <a:buChar char="•"/>
            </a:pPr>
            <a:r>
              <a:rPr lang="en-US" sz="2400" dirty="0">
                <a:solidFill>
                  <a:schemeClr val="bg1"/>
                </a:solidFill>
                <a:latin typeface="Tahoma" pitchFamily="34" charset="0"/>
                <a:ea typeface="Tahoma" pitchFamily="34" charset="0"/>
                <a:cs typeface="Tahoma" pitchFamily="34" charset="0"/>
              </a:rPr>
              <a:t> </a:t>
            </a:r>
            <a:r>
              <a:rPr lang="en-US" sz="2400" dirty="0" smtClean="0">
                <a:solidFill>
                  <a:schemeClr val="bg1"/>
                </a:solidFill>
                <a:latin typeface="Tahoma" pitchFamily="34" charset="0"/>
                <a:ea typeface="Tahoma" pitchFamily="34" charset="0"/>
                <a:cs typeface="Tahoma" pitchFamily="34" charset="0"/>
              </a:rPr>
              <a:t>Effective interpersonal communication</a:t>
            </a:r>
            <a:endParaRPr lang="en-US" sz="2400" dirty="0">
              <a:solidFill>
                <a:schemeClr val="bg1"/>
              </a:solidFill>
              <a:latin typeface="Tahoma" pitchFamily="34" charset="0"/>
              <a:ea typeface="Tahoma" pitchFamily="34" charset="0"/>
              <a:cs typeface="Tahoma" pitchFamily="34" charset="0"/>
            </a:endParaRPr>
          </a:p>
        </p:txBody>
      </p:sp>
      <p:sp>
        <p:nvSpPr>
          <p:cNvPr id="5" name="TextBox 4"/>
          <p:cNvSpPr txBox="1"/>
          <p:nvPr/>
        </p:nvSpPr>
        <p:spPr>
          <a:xfrm>
            <a:off x="368300" y="6320511"/>
            <a:ext cx="8775700" cy="338554"/>
          </a:xfrm>
          <a:prstGeom prst="rect">
            <a:avLst/>
          </a:prstGeom>
          <a:noFill/>
        </p:spPr>
        <p:txBody>
          <a:bodyPr>
            <a:spAutoFit/>
          </a:bodyPr>
          <a:lstStyle/>
          <a:p>
            <a:r>
              <a:rPr lang="en-US" sz="1600" dirty="0" smtClean="0">
                <a:solidFill>
                  <a:schemeClr val="bg1"/>
                </a:solidFill>
                <a:latin typeface="Tahoma" pitchFamily="34" charset="0"/>
                <a:ea typeface="Tahoma" pitchFamily="34" charset="0"/>
                <a:cs typeface="Tahoma" pitchFamily="34" charset="0"/>
              </a:rPr>
              <a:t>Source: 2013 American Association of Colleges &amp; Universities Employer Survey</a:t>
            </a:r>
            <a:endParaRPr lang="en-US" sz="1600" dirty="0">
              <a:solidFill>
                <a:schemeClr val="bg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41548290"/>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defRPr/>
            </a:pPr>
            <a:endParaRPr lang="en-US" dirty="0">
              <a:ea typeface="ＭＳ Ｐゴシック" pitchFamily="34" charset="-128"/>
            </a:endParaRPr>
          </a:p>
        </p:txBody>
      </p:sp>
      <p:sp>
        <p:nvSpPr>
          <p:cNvPr id="8195" name="Rectangle 3"/>
          <p:cNvSpPr>
            <a:spLocks noChangeArrowheads="1"/>
          </p:cNvSpPr>
          <p:nvPr/>
        </p:nvSpPr>
        <p:spPr bwMode="auto">
          <a:xfrm>
            <a:off x="1588" y="774700"/>
            <a:ext cx="8329612" cy="2593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lnSpc>
                <a:spcPts val="6500"/>
              </a:lnSpc>
            </a:pPr>
            <a:r>
              <a:rPr lang="en-US" altLang="en-US" sz="5400" b="1" dirty="0" smtClean="0">
                <a:solidFill>
                  <a:schemeClr val="bg1"/>
                </a:solidFill>
                <a:latin typeface="Tahoma" pitchFamily="34" charset="0"/>
                <a:cs typeface="Tahoma" pitchFamily="34" charset="0"/>
              </a:rPr>
              <a:t>Online – </a:t>
            </a:r>
          </a:p>
          <a:p>
            <a:pPr eaLnBrk="1" hangingPunct="1">
              <a:lnSpc>
                <a:spcPts val="6500"/>
              </a:lnSpc>
            </a:pPr>
            <a:r>
              <a:rPr lang="en-US" altLang="en-US" sz="5400" b="1" dirty="0" smtClean="0">
                <a:solidFill>
                  <a:srgbClr val="FFC425"/>
                </a:solidFill>
                <a:latin typeface="Tahoma" pitchFamily="34" charset="0"/>
                <a:cs typeface="Tahoma" pitchFamily="34" charset="0"/>
              </a:rPr>
              <a:t>What can I do with my major?</a:t>
            </a:r>
            <a:endParaRPr lang="en-US" altLang="en-US" sz="5400" b="1" dirty="0">
              <a:solidFill>
                <a:srgbClr val="FFC425"/>
              </a:solidFill>
              <a:latin typeface="Tahoma" pitchFamily="34" charset="0"/>
              <a:cs typeface="Tahoma" pitchFamily="34" charset="0"/>
            </a:endParaRPr>
          </a:p>
        </p:txBody>
      </p:sp>
      <p:sp>
        <p:nvSpPr>
          <p:cNvPr id="2" name="TextBox 1"/>
          <p:cNvSpPr txBox="1"/>
          <p:nvPr/>
        </p:nvSpPr>
        <p:spPr>
          <a:xfrm>
            <a:off x="368300" y="3367718"/>
            <a:ext cx="8775700" cy="2400657"/>
          </a:xfrm>
          <a:prstGeom prst="rect">
            <a:avLst/>
          </a:prstGeom>
          <a:noFill/>
        </p:spPr>
        <p:txBody>
          <a:bodyPr>
            <a:spAutoFit/>
          </a:bodyPr>
          <a:lstStyle/>
          <a:p>
            <a:pPr eaLnBrk="1" hangingPunct="1">
              <a:buFont typeface="Arial" charset="0"/>
              <a:buChar char="•"/>
            </a:pPr>
            <a:r>
              <a:rPr lang="en-US" altLang="en-US" sz="3600" dirty="0" smtClean="0">
                <a:solidFill>
                  <a:schemeClr val="bg1"/>
                </a:solidFill>
                <a:latin typeface="Tahoma" pitchFamily="34" charset="0"/>
                <a:cs typeface="Tahoma" pitchFamily="34" charset="0"/>
              </a:rPr>
              <a:t>“What can I do with this major?”</a:t>
            </a:r>
          </a:p>
          <a:p>
            <a:pPr eaLnBrk="1" hangingPunct="1">
              <a:buFont typeface="Arial" charset="0"/>
              <a:buChar char="•"/>
            </a:pPr>
            <a:r>
              <a:rPr lang="en-US" altLang="en-US" sz="3600" dirty="0" smtClean="0">
                <a:solidFill>
                  <a:schemeClr val="bg1"/>
                </a:solidFill>
                <a:latin typeface="Tahoma" pitchFamily="34" charset="0"/>
                <a:cs typeface="Tahoma" pitchFamily="34" charset="0"/>
              </a:rPr>
              <a:t>ASU Grad stats</a:t>
            </a:r>
          </a:p>
          <a:p>
            <a:pPr eaLnBrk="1" hangingPunct="1">
              <a:buFont typeface="Arial" charset="0"/>
              <a:buChar char="•"/>
            </a:pPr>
            <a:r>
              <a:rPr lang="en-US" altLang="en-US" sz="3600" dirty="0" smtClean="0">
                <a:solidFill>
                  <a:schemeClr val="bg1"/>
                </a:solidFill>
                <a:latin typeface="Tahoma" pitchFamily="34" charset="0"/>
                <a:cs typeface="Tahoma" pitchFamily="34" charset="0"/>
              </a:rPr>
              <a:t>Major Maps</a:t>
            </a:r>
          </a:p>
          <a:p>
            <a:pPr>
              <a:defRPr/>
            </a:pPr>
            <a:r>
              <a:rPr lang="en-US" sz="2400" dirty="0">
                <a:solidFill>
                  <a:schemeClr val="bg1"/>
                </a:solidFill>
                <a:latin typeface="Tahoma" pitchFamily="34" charset="0"/>
                <a:ea typeface="Tahoma" pitchFamily="34" charset="0"/>
                <a:cs typeface="Tahoma" pitchFamily="34" charset="0"/>
              </a:rPr>
              <a:t>	       </a:t>
            </a:r>
          </a:p>
          <a:p>
            <a:pPr>
              <a:defRPr/>
            </a:pPr>
            <a:endParaRPr lang="en-US" dirty="0">
              <a:ea typeface="ＭＳ Ｐゴシック" pitchFamily="34" charset="-128"/>
            </a:endParaRPr>
          </a:p>
        </p:txBody>
      </p:sp>
    </p:spTree>
    <p:extLst>
      <p:ext uri="{BB962C8B-B14F-4D97-AF65-F5344CB8AC3E}">
        <p14:creationId xmlns:p14="http://schemas.microsoft.com/office/powerpoint/2010/main" val="1580082278"/>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7626" y="-27781"/>
            <a:ext cx="9389181" cy="7026892"/>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b="1">
              <a:solidFill>
                <a:schemeClr val="lt1"/>
              </a:solidFill>
              <a:latin typeface="Arial" pitchFamily="34" charset="0"/>
              <a:ea typeface="+mn-ea"/>
              <a:cs typeface="Arial" pitchFamily="34" charset="0"/>
            </a:endParaRPr>
          </a:p>
        </p:txBody>
      </p:sp>
      <p:sp>
        <p:nvSpPr>
          <p:cNvPr id="5124" name="TextBox 11"/>
          <p:cNvSpPr txBox="1">
            <a:spLocks noChangeArrowheads="1"/>
          </p:cNvSpPr>
          <p:nvPr/>
        </p:nvSpPr>
        <p:spPr bwMode="auto">
          <a:xfrm>
            <a:off x="583407" y="5573448"/>
            <a:ext cx="2679700" cy="630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500" b="1" dirty="0" smtClean="0">
                <a:solidFill>
                  <a:schemeClr val="bg1"/>
                </a:solidFill>
                <a:latin typeface="Tahoma" pitchFamily="34" charset="0"/>
                <a:cs typeface="Tahoma" pitchFamily="34" charset="0"/>
              </a:rPr>
              <a:t>internships</a:t>
            </a:r>
            <a:endParaRPr lang="en-US" altLang="en-US" sz="3500" b="1" dirty="0">
              <a:solidFill>
                <a:schemeClr val="bg1"/>
              </a:solidFill>
              <a:latin typeface="Tahoma" pitchFamily="34" charset="0"/>
              <a:cs typeface="Tahoma" pitchFamily="34" charset="0"/>
            </a:endParaRPr>
          </a:p>
        </p:txBody>
      </p:sp>
      <p:sp>
        <p:nvSpPr>
          <p:cNvPr id="5125" name="TextBox 9"/>
          <p:cNvSpPr txBox="1">
            <a:spLocks noChangeArrowheads="1"/>
          </p:cNvSpPr>
          <p:nvPr/>
        </p:nvSpPr>
        <p:spPr bwMode="auto">
          <a:xfrm>
            <a:off x="853899" y="4324861"/>
            <a:ext cx="2679700"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Tahoma" pitchFamily="34" charset="0"/>
                <a:cs typeface="Tahoma" pitchFamily="34" charset="0"/>
              </a:rPr>
              <a:t>volunteer work</a:t>
            </a:r>
            <a:endParaRPr lang="en-US" altLang="en-US" sz="2500" b="1" dirty="0">
              <a:solidFill>
                <a:schemeClr val="bg1"/>
              </a:solidFill>
              <a:latin typeface="Tahoma" pitchFamily="34" charset="0"/>
              <a:cs typeface="Tahoma" pitchFamily="34" charset="0"/>
            </a:endParaRPr>
          </a:p>
        </p:txBody>
      </p:sp>
      <p:sp>
        <p:nvSpPr>
          <p:cNvPr id="5126" name="TextBox 12"/>
          <p:cNvSpPr txBox="1">
            <a:spLocks noChangeArrowheads="1"/>
          </p:cNvSpPr>
          <p:nvPr/>
        </p:nvSpPr>
        <p:spPr bwMode="auto">
          <a:xfrm>
            <a:off x="4986338" y="230188"/>
            <a:ext cx="4110037" cy="63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3500" b="1" dirty="0" smtClean="0">
                <a:solidFill>
                  <a:schemeClr val="bg1"/>
                </a:solidFill>
                <a:latin typeface="Tahoma" pitchFamily="34" charset="0"/>
                <a:cs typeface="Tahoma" pitchFamily="34" charset="0"/>
              </a:rPr>
              <a:t>employer panels</a:t>
            </a:r>
            <a:endParaRPr lang="en-US" altLang="en-US" sz="3500" b="1" dirty="0">
              <a:solidFill>
                <a:schemeClr val="bg1"/>
              </a:solidFill>
              <a:latin typeface="Tahoma" pitchFamily="34" charset="0"/>
              <a:cs typeface="Tahoma" pitchFamily="34" charset="0"/>
            </a:endParaRPr>
          </a:p>
        </p:txBody>
      </p:sp>
      <p:sp>
        <p:nvSpPr>
          <p:cNvPr id="5127" name="TextBox 16"/>
          <p:cNvSpPr txBox="1">
            <a:spLocks noChangeArrowheads="1"/>
          </p:cNvSpPr>
          <p:nvPr/>
        </p:nvSpPr>
        <p:spPr bwMode="auto">
          <a:xfrm>
            <a:off x="4361656" y="4983868"/>
            <a:ext cx="26797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Tahoma" pitchFamily="34" charset="0"/>
                <a:cs typeface="Tahoma" pitchFamily="34" charset="0"/>
              </a:rPr>
              <a:t>part-time jobs</a:t>
            </a:r>
            <a:endParaRPr lang="en-US" altLang="en-US" sz="2500" b="1" dirty="0">
              <a:solidFill>
                <a:schemeClr val="bg1"/>
              </a:solidFill>
              <a:latin typeface="Tahoma" pitchFamily="34" charset="0"/>
              <a:cs typeface="Tahoma" pitchFamily="34" charset="0"/>
            </a:endParaRPr>
          </a:p>
        </p:txBody>
      </p:sp>
      <p:sp>
        <p:nvSpPr>
          <p:cNvPr id="5128" name="TextBox 17"/>
          <p:cNvSpPr txBox="1">
            <a:spLocks noChangeArrowheads="1"/>
          </p:cNvSpPr>
          <p:nvPr/>
        </p:nvSpPr>
        <p:spPr bwMode="auto">
          <a:xfrm>
            <a:off x="6041585" y="1361312"/>
            <a:ext cx="2679700"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Tahoma" pitchFamily="34" charset="0"/>
                <a:cs typeface="Tahoma" pitchFamily="34" charset="0"/>
              </a:rPr>
              <a:t>networking</a:t>
            </a:r>
            <a:endParaRPr lang="en-US" altLang="en-US" sz="2500" b="1" dirty="0">
              <a:solidFill>
                <a:schemeClr val="bg1"/>
              </a:solidFill>
              <a:latin typeface="Tahoma" pitchFamily="34" charset="0"/>
              <a:cs typeface="Tahoma" pitchFamily="34" charset="0"/>
            </a:endParaRPr>
          </a:p>
        </p:txBody>
      </p:sp>
      <p:sp>
        <p:nvSpPr>
          <p:cNvPr id="5129" name="TextBox 18"/>
          <p:cNvSpPr txBox="1">
            <a:spLocks noChangeArrowheads="1"/>
          </p:cNvSpPr>
          <p:nvPr/>
        </p:nvSpPr>
        <p:spPr bwMode="auto">
          <a:xfrm>
            <a:off x="565151" y="506482"/>
            <a:ext cx="46863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b="1" dirty="0" err="1" smtClean="0">
                <a:solidFill>
                  <a:schemeClr val="bg1"/>
                </a:solidFill>
                <a:latin typeface="Tahoma" pitchFamily="34" charset="0"/>
                <a:cs typeface="Tahoma" pitchFamily="34" charset="0"/>
              </a:rPr>
              <a:t>changemaker</a:t>
            </a:r>
            <a:r>
              <a:rPr lang="en-US" altLang="en-US" sz="2000" b="1" dirty="0" smtClean="0">
                <a:solidFill>
                  <a:schemeClr val="bg1"/>
                </a:solidFill>
                <a:latin typeface="Tahoma" pitchFamily="34" charset="0"/>
                <a:cs typeface="Tahoma" pitchFamily="34" charset="0"/>
              </a:rPr>
              <a:t> central </a:t>
            </a:r>
          </a:p>
        </p:txBody>
      </p:sp>
      <p:sp>
        <p:nvSpPr>
          <p:cNvPr id="5130" name="TextBox 19"/>
          <p:cNvSpPr txBox="1">
            <a:spLocks noChangeArrowheads="1"/>
          </p:cNvSpPr>
          <p:nvPr/>
        </p:nvSpPr>
        <p:spPr bwMode="auto">
          <a:xfrm>
            <a:off x="576263" y="1878013"/>
            <a:ext cx="4287837"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800" b="1" dirty="0" smtClean="0">
                <a:solidFill>
                  <a:schemeClr val="bg1"/>
                </a:solidFill>
                <a:latin typeface="Tahoma" pitchFamily="34" charset="0"/>
                <a:cs typeface="Tahoma" pitchFamily="34" charset="0"/>
              </a:rPr>
              <a:t>career fairs</a:t>
            </a:r>
            <a:endParaRPr lang="en-US" altLang="en-US" sz="2800" b="1" dirty="0">
              <a:solidFill>
                <a:schemeClr val="bg1"/>
              </a:solidFill>
              <a:latin typeface="Tahoma" pitchFamily="34" charset="0"/>
              <a:cs typeface="Tahoma" pitchFamily="34" charset="0"/>
            </a:endParaRPr>
          </a:p>
        </p:txBody>
      </p:sp>
      <p:sp>
        <p:nvSpPr>
          <p:cNvPr id="5131" name="TextBox 20"/>
          <p:cNvSpPr txBox="1">
            <a:spLocks noChangeArrowheads="1"/>
          </p:cNvSpPr>
          <p:nvPr/>
        </p:nvSpPr>
        <p:spPr bwMode="auto">
          <a:xfrm>
            <a:off x="298450" y="3162300"/>
            <a:ext cx="2008188"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smtClean="0">
                <a:solidFill>
                  <a:schemeClr val="bg1"/>
                </a:solidFill>
                <a:latin typeface="Tahoma" pitchFamily="34" charset="0"/>
                <a:cs typeface="Tahoma" pitchFamily="34" charset="0"/>
              </a:rPr>
              <a:t>clubs</a:t>
            </a:r>
            <a:endParaRPr lang="en-US" altLang="en-US" sz="2500" b="1" dirty="0">
              <a:solidFill>
                <a:schemeClr val="bg1"/>
              </a:solidFill>
              <a:latin typeface="Tahoma" pitchFamily="34" charset="0"/>
              <a:cs typeface="Tahoma" pitchFamily="34" charset="0"/>
            </a:endParaRPr>
          </a:p>
        </p:txBody>
      </p:sp>
      <p:sp>
        <p:nvSpPr>
          <p:cNvPr id="5132" name="TextBox 21"/>
          <p:cNvSpPr txBox="1">
            <a:spLocks noChangeArrowheads="1"/>
          </p:cNvSpPr>
          <p:nvPr/>
        </p:nvSpPr>
        <p:spPr bwMode="auto">
          <a:xfrm>
            <a:off x="5141119" y="2200275"/>
            <a:ext cx="26463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b="1" dirty="0" smtClean="0">
                <a:solidFill>
                  <a:schemeClr val="bg1"/>
                </a:solidFill>
                <a:latin typeface="Tahoma" pitchFamily="34" charset="0"/>
                <a:cs typeface="Tahoma" pitchFamily="34" charset="0"/>
              </a:rPr>
              <a:t>study abroad</a:t>
            </a:r>
            <a:endParaRPr lang="en-US" altLang="en-US" sz="2000" b="1" dirty="0">
              <a:solidFill>
                <a:schemeClr val="bg1"/>
              </a:solidFill>
              <a:latin typeface="Tahoma" pitchFamily="34" charset="0"/>
              <a:cs typeface="Tahoma" pitchFamily="34" charset="0"/>
            </a:endParaRPr>
          </a:p>
        </p:txBody>
      </p:sp>
      <p:sp>
        <p:nvSpPr>
          <p:cNvPr id="5133" name="TextBox 22"/>
          <p:cNvSpPr txBox="1">
            <a:spLocks noChangeArrowheads="1"/>
          </p:cNvSpPr>
          <p:nvPr/>
        </p:nvSpPr>
        <p:spPr bwMode="auto">
          <a:xfrm>
            <a:off x="6464300" y="5772150"/>
            <a:ext cx="2679700"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a:solidFill>
                  <a:schemeClr val="bg1"/>
                </a:solidFill>
                <a:latin typeface="Tahoma" pitchFamily="34" charset="0"/>
                <a:cs typeface="Tahoma" pitchFamily="34" charset="0"/>
              </a:rPr>
              <a:t>j</a:t>
            </a:r>
            <a:r>
              <a:rPr lang="en-US" altLang="en-US" sz="2500" b="1" dirty="0" smtClean="0">
                <a:solidFill>
                  <a:schemeClr val="bg1"/>
                </a:solidFill>
                <a:latin typeface="Tahoma" pitchFamily="34" charset="0"/>
                <a:cs typeface="Tahoma" pitchFamily="34" charset="0"/>
              </a:rPr>
              <a:t>ob shadow</a:t>
            </a:r>
            <a:endParaRPr lang="en-US" altLang="en-US" sz="2500" b="1" dirty="0">
              <a:solidFill>
                <a:schemeClr val="bg1"/>
              </a:solidFill>
              <a:latin typeface="Tahoma" pitchFamily="34" charset="0"/>
              <a:cs typeface="Tahoma" pitchFamily="34" charset="0"/>
            </a:endParaRPr>
          </a:p>
        </p:txBody>
      </p:sp>
      <p:sp>
        <p:nvSpPr>
          <p:cNvPr id="5134" name="TextBox 14"/>
          <p:cNvSpPr txBox="1">
            <a:spLocks noChangeArrowheads="1"/>
          </p:cNvSpPr>
          <p:nvPr/>
        </p:nvSpPr>
        <p:spPr bwMode="auto">
          <a:xfrm>
            <a:off x="2505075" y="2833688"/>
            <a:ext cx="6638925" cy="925894"/>
          </a:xfrm>
          <a:prstGeom prst="rect">
            <a:avLst/>
          </a:prstGeom>
          <a:solidFill>
            <a:srgbClr val="FFB3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ts val="6500"/>
              </a:lnSpc>
            </a:pPr>
            <a:r>
              <a:rPr lang="en-US" altLang="en-US" sz="6000" b="1" dirty="0" smtClean="0">
                <a:latin typeface="Tahoma" pitchFamily="34" charset="0"/>
                <a:cs typeface="Tahoma" pitchFamily="34" charset="0"/>
              </a:rPr>
              <a:t>ways to explore</a:t>
            </a:r>
            <a:endParaRPr lang="en-US" altLang="en-US" sz="6000" b="1" dirty="0">
              <a:latin typeface="Tahoma" pitchFamily="34" charset="0"/>
              <a:cs typeface="Tahoma" pitchFamily="34" charset="0"/>
            </a:endParaRPr>
          </a:p>
        </p:txBody>
      </p:sp>
      <p:sp>
        <p:nvSpPr>
          <p:cNvPr id="15" name="TextBox 9"/>
          <p:cNvSpPr txBox="1">
            <a:spLocks noChangeArrowheads="1"/>
          </p:cNvSpPr>
          <p:nvPr/>
        </p:nvSpPr>
        <p:spPr bwMode="auto">
          <a:xfrm>
            <a:off x="4898231" y="4067176"/>
            <a:ext cx="3132138"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500" b="1" dirty="0">
                <a:solidFill>
                  <a:schemeClr val="bg1"/>
                </a:solidFill>
                <a:latin typeface="Tahoma" pitchFamily="34" charset="0"/>
                <a:cs typeface="Tahoma" pitchFamily="34" charset="0"/>
              </a:rPr>
              <a:t>p</a:t>
            </a:r>
            <a:r>
              <a:rPr lang="en-US" altLang="en-US" sz="2500" b="1" dirty="0" smtClean="0">
                <a:solidFill>
                  <a:schemeClr val="bg1"/>
                </a:solidFill>
                <a:latin typeface="Tahoma" pitchFamily="34" charset="0"/>
                <a:cs typeface="Tahoma" pitchFamily="34" charset="0"/>
              </a:rPr>
              <a:t>ersonal interests</a:t>
            </a:r>
            <a:endParaRPr lang="en-US" altLang="en-US" sz="2500" b="1" dirty="0">
              <a:solidFill>
                <a:schemeClr val="bg1"/>
              </a:solidFill>
              <a:latin typeface="Tahoma" pitchFamily="34" charset="0"/>
              <a:cs typeface="Tahoma" pitchFamily="34" charset="0"/>
            </a:endParaRPr>
          </a:p>
        </p:txBody>
      </p:sp>
      <p:sp>
        <p:nvSpPr>
          <p:cNvPr id="16" name="TextBox 18"/>
          <p:cNvSpPr txBox="1">
            <a:spLocks noChangeArrowheads="1"/>
          </p:cNvSpPr>
          <p:nvPr/>
        </p:nvSpPr>
        <p:spPr bwMode="auto">
          <a:xfrm>
            <a:off x="2409738" y="1161257"/>
            <a:ext cx="46863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2000" b="1" dirty="0" smtClean="0">
                <a:solidFill>
                  <a:schemeClr val="bg1"/>
                </a:solidFill>
                <a:latin typeface="Tahoma" pitchFamily="34" charset="0"/>
                <a:cs typeface="Tahoma" pitchFamily="34" charset="0"/>
              </a:rPr>
              <a:t>high impact </a:t>
            </a:r>
            <a:r>
              <a:rPr lang="en-US" altLang="en-US" sz="2000" b="1" dirty="0">
                <a:solidFill>
                  <a:schemeClr val="bg1"/>
                </a:solidFill>
                <a:latin typeface="Tahoma" pitchFamily="34" charset="0"/>
                <a:cs typeface="Tahoma" pitchFamily="34" charset="0"/>
              </a:rPr>
              <a:t>c</a:t>
            </a:r>
            <a:r>
              <a:rPr lang="en-US" altLang="en-US" sz="2000" b="1" dirty="0" smtClean="0">
                <a:solidFill>
                  <a:schemeClr val="bg1"/>
                </a:solidFill>
                <a:latin typeface="Tahoma" pitchFamily="34" charset="0"/>
                <a:cs typeface="Tahoma" pitchFamily="34" charset="0"/>
              </a:rPr>
              <a:t>areers</a:t>
            </a:r>
            <a:endParaRPr lang="en-US" altLang="en-US" sz="20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1769006271"/>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66889" y="0"/>
            <a:ext cx="9722556"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Box 5"/>
          <p:cNvSpPr txBox="1">
            <a:spLocks noChangeArrowheads="1"/>
          </p:cNvSpPr>
          <p:nvPr/>
        </p:nvSpPr>
        <p:spPr bwMode="auto">
          <a:xfrm>
            <a:off x="2362200" y="5815013"/>
            <a:ext cx="6781800" cy="707886"/>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en-US" altLang="en-US" sz="4000" b="1" dirty="0" smtClean="0">
                <a:latin typeface="Tahoma" pitchFamily="34" charset="0"/>
                <a:cs typeface="Tahoma" pitchFamily="34" charset="0"/>
              </a:rPr>
              <a:t>Informational Interviews</a:t>
            </a:r>
            <a:endParaRPr lang="en-US" altLang="en-US" sz="4000" b="1" dirty="0">
              <a:latin typeface="Tahoma" pitchFamily="34" charset="0"/>
              <a:cs typeface="Tahoma" pitchFamily="34" charset="0"/>
            </a:endParaRPr>
          </a:p>
        </p:txBody>
      </p:sp>
    </p:spTree>
    <p:extLst>
      <p:ext uri="{BB962C8B-B14F-4D97-AF65-F5344CB8AC3E}">
        <p14:creationId xmlns:p14="http://schemas.microsoft.com/office/powerpoint/2010/main" val="2067925263"/>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7625" y="-27781"/>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auto">
              <a:spcBef>
                <a:spcPts val="0"/>
              </a:spcBef>
              <a:spcAft>
                <a:spcPts val="0"/>
              </a:spcAft>
              <a:defRPr/>
            </a:pPr>
            <a:endParaRPr lang="en-US" b="1">
              <a:solidFill>
                <a:schemeClr val="lt1"/>
              </a:solidFill>
              <a:latin typeface="Arial" pitchFamily="34" charset="0"/>
              <a:ea typeface="+mn-ea"/>
              <a:cs typeface="Arial" pitchFamily="34" charset="0"/>
            </a:endParaRPr>
          </a:p>
        </p:txBody>
      </p:sp>
      <p:sp>
        <p:nvSpPr>
          <p:cNvPr id="5134" name="TextBox 14"/>
          <p:cNvSpPr txBox="1">
            <a:spLocks noChangeArrowheads="1"/>
          </p:cNvSpPr>
          <p:nvPr/>
        </p:nvSpPr>
        <p:spPr bwMode="auto">
          <a:xfrm>
            <a:off x="2505075" y="2833688"/>
            <a:ext cx="6638925" cy="1759456"/>
          </a:xfrm>
          <a:prstGeom prst="rect">
            <a:avLst/>
          </a:prstGeom>
          <a:solidFill>
            <a:srgbClr val="FFB3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ts val="6500"/>
              </a:lnSpc>
            </a:pPr>
            <a:r>
              <a:rPr lang="en-US" altLang="en-US" sz="6000" b="1" dirty="0" smtClean="0">
                <a:latin typeface="Tahoma" pitchFamily="34" charset="0"/>
                <a:cs typeface="Tahoma" pitchFamily="34" charset="0"/>
              </a:rPr>
              <a:t>Developing skills</a:t>
            </a:r>
            <a:endParaRPr lang="en-US" altLang="en-US" sz="6000" b="1" dirty="0">
              <a:latin typeface="Tahoma" pitchFamily="34" charset="0"/>
              <a:cs typeface="Tahoma" pitchFamily="34" charset="0"/>
            </a:endParaRPr>
          </a:p>
        </p:txBody>
      </p:sp>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solidFill>
            <a:srgbClr val="00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Arial" pitchFamily="34" charset="0"/>
              <a:ea typeface="+mn-ea"/>
              <a:cs typeface="Arial" pitchFamily="34" charset="0"/>
            </a:endParaRPr>
          </a:p>
        </p:txBody>
      </p:sp>
      <p:sp>
        <p:nvSpPr>
          <p:cNvPr id="16388" name="TextBox 1"/>
          <p:cNvSpPr txBox="1">
            <a:spLocks noChangeArrowheads="1"/>
          </p:cNvSpPr>
          <p:nvPr/>
        </p:nvSpPr>
        <p:spPr bwMode="auto">
          <a:xfrm>
            <a:off x="496166" y="1894383"/>
            <a:ext cx="787876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endParaRPr lang="en-US" altLang="en-US" sz="1800" dirty="0">
              <a:solidFill>
                <a:schemeClr val="bg1"/>
              </a:solidFill>
              <a:latin typeface="Tahoma" pitchFamily="34" charset="0"/>
              <a:cs typeface="Tahoma" pitchFamily="34" charset="0"/>
            </a:endParaRPr>
          </a:p>
          <a:p>
            <a:pPr algn="ctr" eaLnBrk="1" hangingPunct="1">
              <a:spcBef>
                <a:spcPct val="0"/>
              </a:spcBef>
              <a:buFontTx/>
              <a:buNone/>
            </a:pPr>
            <a:endParaRPr lang="en-US" altLang="en-US" sz="1800" dirty="0">
              <a:solidFill>
                <a:schemeClr val="bg1"/>
              </a:solidFill>
              <a:latin typeface="Tahoma" pitchFamily="34" charset="0"/>
              <a:cs typeface="Tahoma" pitchFamily="34" charset="0"/>
            </a:endParaRPr>
          </a:p>
          <a:p>
            <a:pPr algn="ctr" eaLnBrk="1" hangingPunct="1">
              <a:spcBef>
                <a:spcPct val="0"/>
              </a:spcBef>
              <a:buFontTx/>
              <a:buNone/>
            </a:pPr>
            <a:r>
              <a:rPr lang="en-US" altLang="en-US" sz="2800" dirty="0">
                <a:solidFill>
                  <a:schemeClr val="bg1"/>
                </a:solidFill>
                <a:latin typeface="Tahoma" pitchFamily="34" charset="0"/>
                <a:cs typeface="Tahoma" pitchFamily="34" charset="0"/>
              </a:rPr>
              <a:t>Y</a:t>
            </a:r>
            <a:r>
              <a:rPr lang="en-US" altLang="en-US" sz="2800" dirty="0" smtClean="0">
                <a:solidFill>
                  <a:schemeClr val="bg1"/>
                </a:solidFill>
                <a:latin typeface="Tahoma" pitchFamily="34" charset="0"/>
                <a:cs typeface="Tahoma" pitchFamily="34" charset="0"/>
              </a:rPr>
              <a:t>ou </a:t>
            </a:r>
            <a:r>
              <a:rPr lang="en-US" altLang="en-US" sz="2800" dirty="0">
                <a:solidFill>
                  <a:schemeClr val="bg1"/>
                </a:solidFill>
                <a:latin typeface="Tahoma" pitchFamily="34" charset="0"/>
                <a:cs typeface="Tahoma" pitchFamily="34" charset="0"/>
              </a:rPr>
              <a:t>are working on a </a:t>
            </a:r>
            <a:r>
              <a:rPr lang="en-US" altLang="en-US" sz="2800" dirty="0" smtClean="0">
                <a:solidFill>
                  <a:schemeClr val="bg1"/>
                </a:solidFill>
                <a:latin typeface="Tahoma" pitchFamily="34" charset="0"/>
                <a:cs typeface="Tahoma" pitchFamily="34" charset="0"/>
              </a:rPr>
              <a:t>very difficult group project with a strict deadline and multiple tasks.</a:t>
            </a:r>
          </a:p>
          <a:p>
            <a:pPr algn="ctr" eaLnBrk="1" hangingPunct="1">
              <a:spcBef>
                <a:spcPct val="0"/>
              </a:spcBef>
              <a:buFontTx/>
              <a:buNone/>
            </a:pPr>
            <a:r>
              <a:rPr lang="en-US" altLang="en-US" sz="2800" dirty="0" smtClean="0">
                <a:solidFill>
                  <a:schemeClr val="bg1"/>
                </a:solidFill>
                <a:latin typeface="Tahoma" pitchFamily="34" charset="0"/>
                <a:cs typeface="Tahoma" pitchFamily="34" charset="0"/>
              </a:rPr>
              <a:t>YOU get to choose who will be on your team!!</a:t>
            </a:r>
          </a:p>
          <a:p>
            <a:pPr algn="ctr" eaLnBrk="1" hangingPunct="1">
              <a:spcBef>
                <a:spcPct val="0"/>
              </a:spcBef>
              <a:buFontTx/>
              <a:buNone/>
            </a:pPr>
            <a:r>
              <a:rPr lang="en-US" altLang="en-US" sz="2800" dirty="0">
                <a:solidFill>
                  <a:schemeClr val="bg1"/>
                </a:solidFill>
                <a:latin typeface="Tahoma" pitchFamily="34" charset="0"/>
                <a:cs typeface="Tahoma" pitchFamily="34" charset="0"/>
              </a:rPr>
              <a:t>W</a:t>
            </a:r>
            <a:r>
              <a:rPr lang="en-US" altLang="en-US" sz="2800" dirty="0" smtClean="0">
                <a:solidFill>
                  <a:schemeClr val="bg1"/>
                </a:solidFill>
                <a:latin typeface="Tahoma" pitchFamily="34" charset="0"/>
                <a:cs typeface="Tahoma" pitchFamily="34" charset="0"/>
              </a:rPr>
              <a:t>hat </a:t>
            </a:r>
            <a:r>
              <a:rPr lang="en-US" altLang="en-US" sz="2800" dirty="0">
                <a:solidFill>
                  <a:schemeClr val="bg1"/>
                </a:solidFill>
                <a:latin typeface="Tahoma" pitchFamily="34" charset="0"/>
                <a:cs typeface="Tahoma" pitchFamily="34" charset="0"/>
              </a:rPr>
              <a:t>skills/qualities do </a:t>
            </a:r>
            <a:r>
              <a:rPr lang="en-US" altLang="en-US" sz="2800" dirty="0">
                <a:solidFill>
                  <a:srgbClr val="FFD03B"/>
                </a:solidFill>
                <a:latin typeface="Tahoma" pitchFamily="34" charset="0"/>
                <a:cs typeface="Tahoma" pitchFamily="34" charset="0"/>
              </a:rPr>
              <a:t>YOU</a:t>
            </a:r>
            <a:r>
              <a:rPr lang="en-US" altLang="en-US" sz="2800" dirty="0">
                <a:solidFill>
                  <a:schemeClr val="bg1"/>
                </a:solidFill>
                <a:latin typeface="Tahoma" pitchFamily="34" charset="0"/>
                <a:cs typeface="Tahoma" pitchFamily="34" charset="0"/>
              </a:rPr>
              <a:t> want your teammates to have?</a:t>
            </a:r>
          </a:p>
          <a:p>
            <a:pPr algn="ctr" eaLnBrk="1" hangingPunct="1">
              <a:spcBef>
                <a:spcPct val="0"/>
              </a:spcBef>
              <a:buFontTx/>
              <a:buNone/>
            </a:pPr>
            <a:endParaRPr lang="en-US" altLang="en-US" sz="1800" dirty="0">
              <a:solidFill>
                <a:schemeClr val="bg1"/>
              </a:solidFill>
              <a:latin typeface="Tahoma" pitchFamily="34" charset="0"/>
              <a:cs typeface="Tahoma" pitchFamily="34" charset="0"/>
            </a:endParaRPr>
          </a:p>
          <a:p>
            <a:pPr algn="ctr" eaLnBrk="1" hangingPunct="1">
              <a:spcBef>
                <a:spcPct val="0"/>
              </a:spcBef>
              <a:buFontTx/>
              <a:buNone/>
            </a:pPr>
            <a:endParaRPr lang="en-US" altLang="en-US" sz="1800"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247842038"/>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79040810"/>
              </p:ext>
            </p:extLst>
          </p:nvPr>
        </p:nvGraphicFramePr>
        <p:xfrm>
          <a:off x="457200" y="304800"/>
          <a:ext cx="8229600" cy="5851527"/>
        </p:xfrm>
        <a:graphic>
          <a:graphicData uri="http://schemas.openxmlformats.org/drawingml/2006/table">
            <a:tbl>
              <a:tblPr firstRow="1" bandRow="1">
                <a:tableStyleId>{5C22544A-7EE6-4342-B048-85BDC9FD1C3A}</a:tableStyleId>
              </a:tblPr>
              <a:tblGrid>
                <a:gridCol w="3657600"/>
                <a:gridCol w="4572000"/>
              </a:tblGrid>
              <a:tr h="417088">
                <a:tc>
                  <a:txBody>
                    <a:bodyPr/>
                    <a:lstStyle/>
                    <a:p>
                      <a:pPr marL="457200" marR="0">
                        <a:lnSpc>
                          <a:spcPct val="115000"/>
                        </a:lnSpc>
                        <a:spcBef>
                          <a:spcPts val="0"/>
                        </a:spcBef>
                        <a:spcAft>
                          <a:spcPts val="0"/>
                        </a:spcAft>
                      </a:pPr>
                      <a:r>
                        <a:rPr lang="en-US" sz="2000" dirty="0" smtClean="0">
                          <a:solidFill>
                            <a:schemeClr val="tx1"/>
                          </a:solidFill>
                          <a:latin typeface="Tahoma" pitchFamily="34" charset="0"/>
                          <a:ea typeface="Calibri"/>
                          <a:cs typeface="Tahoma" pitchFamily="34" charset="0"/>
                        </a:rPr>
                        <a:t>what employers want</a:t>
                      </a:r>
                      <a:endParaRPr lang="en-US" sz="2000" dirty="0">
                        <a:solidFill>
                          <a:schemeClr val="tx1"/>
                        </a:solidFill>
                        <a:latin typeface="Tahoma" pitchFamily="34" charset="0"/>
                        <a:ea typeface="Calibri"/>
                        <a:cs typeface="Tahoma" pitchFamily="34" charset="0"/>
                      </a:endParaRPr>
                    </a:p>
                  </a:txBody>
                  <a:tcPr marL="68580" marR="68580" marT="0" marB="0">
                    <a:solidFill>
                      <a:srgbClr val="FFB310"/>
                    </a:solidFill>
                  </a:tcPr>
                </a:tc>
                <a:tc>
                  <a:txBody>
                    <a:bodyPr/>
                    <a:lstStyle/>
                    <a:p>
                      <a:pPr marL="457200" marR="0">
                        <a:lnSpc>
                          <a:spcPct val="115000"/>
                        </a:lnSpc>
                        <a:spcBef>
                          <a:spcPts val="0"/>
                        </a:spcBef>
                        <a:spcAft>
                          <a:spcPts val="0"/>
                        </a:spcAft>
                      </a:pPr>
                      <a:r>
                        <a:rPr lang="en-US" sz="2000" dirty="0" smtClean="0">
                          <a:solidFill>
                            <a:schemeClr val="tx1"/>
                          </a:solidFill>
                          <a:latin typeface="Tahoma" pitchFamily="34" charset="0"/>
                          <a:ea typeface="Calibri"/>
                          <a:cs typeface="Tahoma" pitchFamily="34" charset="0"/>
                        </a:rPr>
                        <a:t>how you get them</a:t>
                      </a:r>
                      <a:endParaRPr lang="en-US" sz="2000" dirty="0">
                        <a:solidFill>
                          <a:schemeClr val="tx1"/>
                        </a:solidFill>
                        <a:latin typeface="Tahoma" pitchFamily="34" charset="0"/>
                        <a:ea typeface="Calibri"/>
                        <a:cs typeface="Tahoma" pitchFamily="34" charset="0"/>
                      </a:endParaRPr>
                    </a:p>
                  </a:txBody>
                  <a:tcPr marL="68580" marR="68580" marT="0" marB="0">
                    <a:solidFill>
                      <a:srgbClr val="FFB310"/>
                    </a:solidFill>
                  </a:tcPr>
                </a:tc>
              </a:tr>
              <a:tr h="421186">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smtClean="0">
                          <a:solidFill>
                            <a:schemeClr val="tx1"/>
                          </a:solidFill>
                          <a:latin typeface="Tahoma" pitchFamily="34" charset="0"/>
                          <a:ea typeface="Calibri"/>
                          <a:cs typeface="Tahoma" pitchFamily="34" charset="0"/>
                        </a:rPr>
                        <a:t>communication</a:t>
                      </a: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traits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teamwork </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school projects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motivation/initiative</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personal interests and hobbies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analytical</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ASU clubs and organizations </a:t>
                      </a:r>
                    </a:p>
                  </a:txBody>
                  <a:tcPr marL="68580" marR="68580" marT="0" marB="0">
                    <a:solidFill>
                      <a:srgbClr val="FFB310"/>
                    </a:solidFill>
                  </a:tcPr>
                </a:tc>
              </a:tr>
              <a:tr h="425285">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computer </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smtClean="0">
                          <a:solidFill>
                            <a:schemeClr val="tx1"/>
                          </a:solidFill>
                          <a:latin typeface="Tahoma" pitchFamily="34" charset="0"/>
                          <a:ea typeface="Calibri"/>
                          <a:cs typeface="Tahoma" pitchFamily="34" charset="0"/>
                        </a:rPr>
                        <a:t>volunteer /community </a:t>
                      </a:r>
                      <a:r>
                        <a:rPr lang="en-US" sz="2200" dirty="0">
                          <a:solidFill>
                            <a:schemeClr val="tx1"/>
                          </a:solidFill>
                          <a:latin typeface="Tahoma" pitchFamily="34" charset="0"/>
                          <a:ea typeface="Calibri"/>
                          <a:cs typeface="Tahoma" pitchFamily="34" charset="0"/>
                        </a:rPr>
                        <a:t>service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flexibility/adaptability</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internships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interpersonal skills</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starter jobs </a:t>
                      </a: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problem solving</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smtClean="0">
                          <a:solidFill>
                            <a:schemeClr val="tx1"/>
                          </a:solidFill>
                          <a:latin typeface="Tahoma" pitchFamily="34" charset="0"/>
                          <a:ea typeface="Calibri"/>
                          <a:cs typeface="Tahoma" pitchFamily="34" charset="0"/>
                        </a:rPr>
                        <a:t>study abroad</a:t>
                      </a: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technical</a:t>
                      </a:r>
                    </a:p>
                  </a:txBody>
                  <a:tcPr marL="68580" marR="68580" marT="0" marB="0">
                    <a:solidFill>
                      <a:srgbClr val="FFB310"/>
                    </a:solidFill>
                  </a:tcPr>
                </a:tc>
                <a:tc>
                  <a:txBody>
                    <a:bodyPr/>
                    <a:lstStyle/>
                    <a:p>
                      <a:pPr marL="342900" marR="0" lvl="0" indent="-342900">
                        <a:lnSpc>
                          <a:spcPct val="115000"/>
                        </a:lnSpc>
                        <a:spcBef>
                          <a:spcPts val="0"/>
                        </a:spcBef>
                        <a:spcAft>
                          <a:spcPts val="0"/>
                        </a:spcAft>
                        <a:buFont typeface="Times New Roman"/>
                        <a:buNone/>
                        <a:tabLst>
                          <a:tab pos="457200" algn="l"/>
                        </a:tabLs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detail-oriented</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organizational</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a:solidFill>
                            <a:schemeClr val="tx1"/>
                          </a:solidFill>
                          <a:latin typeface="Tahoma" pitchFamily="34" charset="0"/>
                          <a:ea typeface="Calibri"/>
                          <a:cs typeface="Tahoma" pitchFamily="34" charset="0"/>
                        </a:rPr>
                        <a:t>self-confidence</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r h="417088">
                <a:tc>
                  <a:txBody>
                    <a:bodyPr/>
                    <a:lstStyle/>
                    <a:p>
                      <a:pPr marL="342900" marR="0" lvl="0" indent="-342900">
                        <a:lnSpc>
                          <a:spcPct val="115000"/>
                        </a:lnSpc>
                        <a:spcBef>
                          <a:spcPts val="0"/>
                        </a:spcBef>
                        <a:spcAft>
                          <a:spcPts val="0"/>
                        </a:spcAft>
                        <a:buFont typeface="Times New Roman"/>
                        <a:buChar char="•"/>
                        <a:tabLst>
                          <a:tab pos="457200" algn="l"/>
                        </a:tabLst>
                      </a:pPr>
                      <a:r>
                        <a:rPr lang="en-US" sz="2200" dirty="0">
                          <a:solidFill>
                            <a:schemeClr val="tx1"/>
                          </a:solidFill>
                          <a:latin typeface="Tahoma" pitchFamily="34" charset="0"/>
                          <a:ea typeface="Calibri"/>
                          <a:cs typeface="Tahoma" pitchFamily="34" charset="0"/>
                        </a:rPr>
                        <a:t>leadership</a:t>
                      </a:r>
                    </a:p>
                  </a:txBody>
                  <a:tcPr marL="68580" marR="68580" marT="0" marB="0">
                    <a:solidFill>
                      <a:srgbClr val="FFB310"/>
                    </a:solidFill>
                  </a:tcPr>
                </a:tc>
                <a:tc>
                  <a:txBody>
                    <a:bodyPr/>
                    <a:lstStyle/>
                    <a:p>
                      <a:pPr marL="457200" marR="0">
                        <a:lnSpc>
                          <a:spcPct val="115000"/>
                        </a:lnSpc>
                        <a:spcBef>
                          <a:spcPts val="0"/>
                        </a:spcBef>
                        <a:spcAft>
                          <a:spcPts val="0"/>
                        </a:spcAft>
                      </a:pPr>
                      <a:endParaRPr lang="en-US" sz="2200" dirty="0">
                        <a:solidFill>
                          <a:schemeClr val="tx1"/>
                        </a:solidFill>
                        <a:latin typeface="Tahoma" pitchFamily="34" charset="0"/>
                        <a:ea typeface="Calibri"/>
                        <a:cs typeface="Tahoma" pitchFamily="34" charset="0"/>
                      </a:endParaRPr>
                    </a:p>
                  </a:txBody>
                  <a:tcPr marL="68580" marR="68580" marT="0" marB="0">
                    <a:solidFill>
                      <a:srgbClr val="FFB310"/>
                    </a:solidFill>
                  </a:tcPr>
                </a:tc>
              </a:tr>
            </a:tbl>
          </a:graphicData>
        </a:graphic>
      </p:graphicFrame>
    </p:spTree>
    <p:extLst>
      <p:ext uri="{BB962C8B-B14F-4D97-AF65-F5344CB8AC3E}">
        <p14:creationId xmlns:p14="http://schemas.microsoft.com/office/powerpoint/2010/main" val="622433095"/>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24238</TotalTime>
  <Words>1223</Words>
  <Application>Microsoft Office PowerPoint</Application>
  <PresentationFormat>On-screen Show (4:3)</PresentationFormat>
  <Paragraphs>204</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ＭＳ Ｐゴシック</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Audrey</dc:creator>
  <cp:lastModifiedBy>Christina Hill</cp:lastModifiedBy>
  <cp:revision>185</cp:revision>
  <dcterms:created xsi:type="dcterms:W3CDTF">2011-07-19T18:53:07Z</dcterms:created>
  <dcterms:modified xsi:type="dcterms:W3CDTF">2015-06-04T19:58:40Z</dcterms:modified>
</cp:coreProperties>
</file>