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72" r:id="rId3"/>
    <p:sldId id="430" r:id="rId4"/>
    <p:sldId id="381" r:id="rId5"/>
    <p:sldId id="409" r:id="rId6"/>
    <p:sldId id="410" r:id="rId7"/>
    <p:sldId id="412" r:id="rId8"/>
    <p:sldId id="413" r:id="rId9"/>
    <p:sldId id="398" r:id="rId10"/>
    <p:sldId id="414" r:id="rId11"/>
    <p:sldId id="415" r:id="rId12"/>
    <p:sldId id="416" r:id="rId13"/>
    <p:sldId id="417" r:id="rId14"/>
    <p:sldId id="418" r:id="rId15"/>
    <p:sldId id="419" r:id="rId16"/>
    <p:sldId id="428" r:id="rId17"/>
    <p:sldId id="431" r:id="rId18"/>
    <p:sldId id="348" r:id="rId19"/>
    <p:sldId id="429" r:id="rId20"/>
    <p:sldId id="423" r:id="rId21"/>
    <p:sldId id="424" r:id="rId22"/>
    <p:sldId id="426" r:id="rId23"/>
    <p:sldId id="427" r:id="rId24"/>
    <p:sldId id="401"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Calibri"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Calibri"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Calibri"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Calibri"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10"/>
    <a:srgbClr val="4F5557"/>
    <a:srgbClr val="FFC425"/>
    <a:srgbClr val="FFFF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1" autoAdjust="0"/>
    <p:restoredTop sz="78266" autoAdjust="0"/>
  </p:normalViewPr>
  <p:slideViewPr>
    <p:cSldViewPr snapToGrid="0" snapToObjects="1">
      <p:cViewPr>
        <p:scale>
          <a:sx n="75" d="100"/>
          <a:sy n="75" d="100"/>
        </p:scale>
        <p:origin x="-14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A3639774-A988-45F5-984F-EE5A2F8915BC}" type="datetimeFigureOut">
              <a:rPr lang="en-US"/>
              <a:pPr>
                <a:defRPr/>
              </a:pPr>
              <a:t>3/25/2014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1FC9D06-2801-4295-A56C-D2C3FEB88229}" type="slidenum">
              <a:rPr lang="en-US"/>
              <a:pPr>
                <a:defRPr/>
              </a:pPr>
              <a:t>‹#›</a:t>
            </a:fld>
            <a:endParaRPr lang="en-US"/>
          </a:p>
        </p:txBody>
      </p:sp>
    </p:spTree>
    <p:extLst>
      <p:ext uri="{BB962C8B-B14F-4D97-AF65-F5344CB8AC3E}">
        <p14:creationId xmlns:p14="http://schemas.microsoft.com/office/powerpoint/2010/main" val="112018732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oss.asu.edu/careerguide/worksheetshandou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ymsdress.com/index.htm"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oss.asu.edu/careerguide/worksheetshandout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9187064-8AF2-4931-A5C1-3C0BEF1330FC}"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t>DISCUSSION POINTS:</a:t>
            </a:r>
          </a:p>
          <a:p>
            <a:pPr marL="171450" indent="-171450" eaLnBrk="1" hangingPunct="1">
              <a:spcBef>
                <a:spcPct val="0"/>
              </a:spcBef>
              <a:buFont typeface="Arial" pitchFamily="34" charset="0"/>
              <a:buChar char="•"/>
              <a:defRPr/>
            </a:pPr>
            <a:r>
              <a:rPr lang="en-US" dirty="0" smtClean="0"/>
              <a:t>The “summary” should be focused on each particular position, highlighting skills necessary for the job</a:t>
            </a:r>
          </a:p>
          <a:p>
            <a:pPr marL="171450" indent="-171450" eaLnBrk="1" hangingPunct="1">
              <a:spcBef>
                <a:spcPct val="0"/>
              </a:spcBef>
              <a:buFont typeface="Arial" pitchFamily="34" charset="0"/>
              <a:buChar char="•"/>
              <a:defRPr/>
            </a:pPr>
            <a:r>
              <a:rPr lang="en-US" dirty="0" smtClean="0"/>
              <a:t>Most relevant stuff at the top</a:t>
            </a:r>
          </a:p>
          <a:p>
            <a:pPr marL="171450" indent="-171450" eaLnBrk="1" hangingPunct="1">
              <a:spcBef>
                <a:spcPct val="0"/>
              </a:spcBef>
              <a:buFont typeface="Arial" pitchFamily="34" charset="0"/>
              <a:buChar char="•"/>
              <a:defRPr/>
            </a:pPr>
            <a:r>
              <a:rPr lang="en-US" dirty="0" smtClean="0"/>
              <a:t>Make sure accomplishment statements are reflecting the skills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9DBCF76E-5248-4D89-A299-5277C371F1FD}" type="slidenum">
              <a:rPr lang="en-US" altLang="en-US" smtClean="0"/>
              <a:pPr eaLnBrk="1" hangingPunct="1"/>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E863EB2-185E-41EF-9213-767F3D7888C4}" type="slidenum">
              <a:rPr lang="en-US" altLang="en-US" smtClean="0"/>
              <a:pPr eaLnBrk="1" hangingPunct="1"/>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97AF830-D7E0-4780-9C08-921C6410E5C8}" type="slidenum">
              <a:rPr lang="en-US" altLang="en-US" smtClean="0"/>
              <a:pPr eaLnBrk="1" hangingPunct="1"/>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C156D5C-9D9F-4135-AFCA-4EA85E3057D4}" type="slidenum">
              <a:rPr lang="en-US" altLang="en-US" smtClean="0"/>
              <a:pPr eaLnBrk="1" hangingPunct="1"/>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9D6A151-764F-47FA-91D9-7E68CDE13C3A}" type="slidenum">
              <a:rPr lang="en-US" altLang="en-US" smtClean="0"/>
              <a:pPr eaLnBrk="1" hangingPunct="1"/>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3D7B89B-A144-47AA-8A0C-C76572D04C9F}" type="slidenum">
              <a:rPr lang="en-US" altLang="en-US" smtClean="0">
                <a:cs typeface="Arial" pitchFamily="34" charset="0"/>
              </a:rPr>
              <a:pPr eaLnBrk="1" hangingPunct="1"/>
              <a:t>15</a:t>
            </a:fld>
            <a:endParaRPr lang="en-US" altLang="en-US" smtClean="0">
              <a:cs typeface="Arial"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sz="800" smtClean="0"/>
              <a:t>Talking to People</a:t>
            </a:r>
          </a:p>
          <a:p>
            <a:pPr>
              <a:buFontTx/>
              <a:buChar char="•"/>
            </a:pPr>
            <a:r>
              <a:rPr lang="en-US" altLang="en-US" sz="800" smtClean="0"/>
              <a:t>Developing Relationships</a:t>
            </a:r>
          </a:p>
          <a:p>
            <a:pPr>
              <a:buFontTx/>
              <a:buChar char="•"/>
            </a:pPr>
            <a:r>
              <a:rPr lang="en-US" altLang="en-US" sz="800" smtClean="0"/>
              <a:t>Marketing Yourself</a:t>
            </a:r>
          </a:p>
          <a:p>
            <a:pPr>
              <a:buFontTx/>
              <a:buChar char="•"/>
            </a:pPr>
            <a:r>
              <a:rPr lang="en-US" altLang="en-US" sz="800" smtClean="0"/>
              <a:t>Not just what they can do for you but what you can do for them – information, help someone by filling a need that they have</a:t>
            </a:r>
          </a:p>
          <a:p>
            <a:endParaRPr lang="en-US" altLang="en-US" sz="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DISCUSSION POINTS:</a:t>
            </a:r>
          </a:p>
          <a:p>
            <a:pPr eaLnBrk="1" hangingPunct="1">
              <a:spcBef>
                <a:spcPct val="0"/>
              </a:spcBef>
            </a:pPr>
            <a:r>
              <a:rPr lang="en-US" altLang="en-US" smtClean="0"/>
              <a:t>Go over traditional/behavior-based questions.</a:t>
            </a:r>
          </a:p>
          <a:p>
            <a:pPr eaLnBrk="1" hangingPunct="1">
              <a:spcBef>
                <a:spcPct val="0"/>
              </a:spcBef>
            </a:pPr>
            <a:r>
              <a:rPr lang="en-US" altLang="en-US" smtClean="0"/>
              <a:t>Students should be going over questions and their answers prior to the interview.  They can practice with a friend, family member, or just in front of the mirror!</a:t>
            </a:r>
          </a:p>
          <a:p>
            <a:pPr eaLnBrk="1" hangingPunct="1">
              <a:spcBef>
                <a:spcPct val="0"/>
              </a:spcBef>
            </a:pPr>
            <a:endParaRPr lang="en-US" altLang="en-US" smtClean="0"/>
          </a:p>
          <a:p>
            <a:pPr eaLnBrk="1" hangingPunct="1">
              <a:spcBef>
                <a:spcPct val="0"/>
              </a:spcBef>
            </a:pPr>
            <a:r>
              <a:rPr lang="en-US" altLang="en-US" smtClean="0"/>
              <a:t>Students can come to the Career Services office for practice:</a:t>
            </a:r>
          </a:p>
          <a:p>
            <a:pPr marL="628650" lvl="1" indent="-171450">
              <a:buFontTx/>
              <a:buChar char="•"/>
            </a:pPr>
            <a:r>
              <a:rPr lang="en-US" altLang="en-US" smtClean="0"/>
              <a:t>Interview Preparation  </a:t>
            </a:r>
          </a:p>
          <a:p>
            <a:pPr lvl="2"/>
            <a:r>
              <a:rPr lang="en-US" altLang="en-US" smtClean="0"/>
              <a:t>Length: 30 minute SDA or a 60 minute scheduled appointment</a:t>
            </a:r>
          </a:p>
          <a:p>
            <a:pPr lvl="2"/>
            <a:r>
              <a:rPr lang="en-US" altLang="en-US" smtClean="0"/>
              <a:t>Staff: Peer Career Advisor (PCA) or a Career Development Professional </a:t>
            </a:r>
          </a:p>
          <a:p>
            <a:pPr lvl="2"/>
            <a:r>
              <a:rPr lang="en-US" altLang="en-US" smtClean="0"/>
              <a:t>Purpose: Provide an overview of the interview process and help prepare answers to common questions, including responses to behavioral interviewing questions using the STAR technique</a:t>
            </a:r>
          </a:p>
          <a:p>
            <a:pPr lvl="2"/>
            <a:r>
              <a:rPr lang="en-US" altLang="en-US" smtClean="0"/>
              <a:t>Notes: Usually required prior to a “Recorded Interview Practice” appointment</a:t>
            </a:r>
          </a:p>
          <a:p>
            <a:pPr marL="628650" lvl="1" indent="-171450">
              <a:buFontTx/>
              <a:buChar char="•"/>
            </a:pPr>
            <a:r>
              <a:rPr lang="en-US" altLang="en-US" smtClean="0"/>
              <a:t>Practice Interview</a:t>
            </a:r>
          </a:p>
          <a:p>
            <a:pPr lvl="2"/>
            <a:r>
              <a:rPr lang="en-US" altLang="en-US" smtClean="0"/>
              <a:t>Length: 60 minute scheduled appointment</a:t>
            </a:r>
          </a:p>
          <a:p>
            <a:pPr lvl="2"/>
            <a:r>
              <a:rPr lang="en-US" altLang="en-US" smtClean="0"/>
              <a:t>Staff: Peer Career Advisor (PCA) or a Career Development Professional </a:t>
            </a:r>
          </a:p>
          <a:p>
            <a:pPr lvl="2"/>
            <a:r>
              <a:rPr lang="en-US" altLang="en-US" smtClean="0"/>
              <a:t>Purpose: Provide a simulation of an actual interview</a:t>
            </a:r>
          </a:p>
          <a:p>
            <a:pPr lvl="2"/>
            <a:r>
              <a:rPr lang="en-US" altLang="en-US" smtClean="0"/>
              <a:t>Notes: Usually occurs after completing an “Interview Preparation” appointment OR if the student/alumnus has had professional interviews in the past and wants to improve skills</a:t>
            </a:r>
          </a:p>
          <a:p>
            <a:pPr marL="628650" lvl="1" indent="-171450">
              <a:buFontTx/>
              <a:buChar char="•"/>
            </a:pPr>
            <a:r>
              <a:rPr lang="en-US" altLang="en-US" smtClean="0"/>
              <a:t>Recorded Practice Interview</a:t>
            </a:r>
          </a:p>
          <a:p>
            <a:pPr lvl="2"/>
            <a:r>
              <a:rPr lang="en-US" altLang="en-US" smtClean="0"/>
              <a:t>Length: 90 minute scheduled appointment </a:t>
            </a:r>
          </a:p>
          <a:p>
            <a:pPr lvl="2"/>
            <a:r>
              <a:rPr lang="en-US" altLang="en-US" smtClean="0"/>
              <a:t>Staff: Peer Career Advisor (PCA) or a Career Development Professional </a:t>
            </a:r>
          </a:p>
          <a:p>
            <a:pPr lvl="2"/>
            <a:r>
              <a:rPr lang="en-US" altLang="en-US" smtClean="0"/>
              <a:t>Purpose: Provide a simulation of an actual interview that is digitally recorded and then reviewed with the student/alumnus</a:t>
            </a:r>
          </a:p>
          <a:p>
            <a:pPr lvl="2"/>
            <a:r>
              <a:rPr lang="en-US" altLang="en-US" smtClean="0"/>
              <a:t>Notes: Usually occurs after completing an “Interview Preparation” appointment OR if the student/alumnus has had professional interviews in the past and wants to improve skills</a:t>
            </a:r>
          </a:p>
          <a:p>
            <a:endParaRPr lang="en-US" altLang="en-US" smtClean="0"/>
          </a:p>
          <a:p>
            <a:r>
              <a:rPr lang="en-US" altLang="en-US" smtClean="0"/>
              <a:t>HANDOUTS:</a:t>
            </a:r>
          </a:p>
          <a:p>
            <a:r>
              <a:rPr lang="en-US" altLang="en-US" smtClean="0"/>
              <a:t>What Types of Questions to Expect</a:t>
            </a:r>
          </a:p>
          <a:p>
            <a:r>
              <a:rPr lang="en-US" altLang="en-US" smtClean="0"/>
              <a:t>The Key to the Behavioral Interview (this is a worksheet)</a:t>
            </a:r>
          </a:p>
          <a:p>
            <a:r>
              <a:rPr lang="en-US" altLang="en-US" smtClean="0">
                <a:hlinkClick r:id="rId3"/>
              </a:rPr>
              <a:t>https://eoss.asu.edu/careerguide/worksheetshandouts</a:t>
            </a:r>
            <a:endParaRPr lang="en-US" altLang="en-US" smtClean="0"/>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2A2EE8D-7717-4F8F-836A-161704CA5B29}" type="slidenum">
              <a:rPr lang="en-US" altLang="en-US" smtClean="0"/>
              <a:pPr eaLnBrk="1" hangingPunct="1"/>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3DB3E67-200B-46A6-B196-E7BB1EA92B07}" type="slidenum">
              <a:rPr lang="en-US" altLang="en-US" smtClean="0">
                <a:cs typeface="Arial" pitchFamily="34" charset="0"/>
              </a:rPr>
              <a:pPr eaLnBrk="1" hangingPunct="1"/>
              <a:t>17</a:t>
            </a:fld>
            <a:endParaRPr lang="en-US" altLang="en-US" smtClean="0">
              <a:cs typeface="Arial"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DISCUSSION POINTS:</a:t>
            </a:r>
          </a:p>
          <a:p>
            <a:pPr eaLnBrk="1" hangingPunct="1">
              <a:spcBef>
                <a:spcPct val="0"/>
              </a:spcBef>
            </a:pPr>
            <a:r>
              <a:rPr lang="en-US" altLang="en-US" smtClean="0"/>
              <a:t>Look professional – haircut, nails manicured, suit cleaned, shoes polished, etc.</a:t>
            </a:r>
          </a:p>
          <a:p>
            <a:pPr marL="628650" lvl="1" indent="-171450">
              <a:buFontTx/>
              <a:buChar char="•"/>
            </a:pPr>
            <a:r>
              <a:rPr lang="en-US" altLang="en-US" smtClean="0">
                <a:solidFill>
                  <a:srgbClr val="800000"/>
                </a:solidFill>
              </a:rPr>
              <a:t>conservative suit that fits</a:t>
            </a:r>
          </a:p>
          <a:p>
            <a:pPr marL="628650" lvl="1" indent="-171450">
              <a:buFontTx/>
              <a:buChar char="•"/>
            </a:pPr>
            <a:r>
              <a:rPr lang="en-US" altLang="en-US" smtClean="0">
                <a:solidFill>
                  <a:srgbClr val="800000"/>
                </a:solidFill>
              </a:rPr>
              <a:t>solid color in navy, gray or black</a:t>
            </a:r>
          </a:p>
          <a:p>
            <a:pPr marL="628650" lvl="1" indent="-171450">
              <a:buFontTx/>
              <a:buChar char="•"/>
            </a:pPr>
            <a:r>
              <a:rPr lang="en-US" altLang="en-US" smtClean="0">
                <a:solidFill>
                  <a:srgbClr val="800000"/>
                </a:solidFill>
              </a:rPr>
              <a:t>limit jewelry and accessories</a:t>
            </a:r>
          </a:p>
          <a:p>
            <a:pPr marL="628650" lvl="1" indent="-171450">
              <a:buFontTx/>
              <a:buChar char="•"/>
            </a:pPr>
            <a:r>
              <a:rPr lang="en-US" altLang="en-US" smtClean="0">
                <a:solidFill>
                  <a:srgbClr val="800000"/>
                </a:solidFill>
              </a:rPr>
              <a:t>cover tattoos</a:t>
            </a:r>
          </a:p>
          <a:p>
            <a:pPr marL="628650" lvl="1" indent="-171450">
              <a:buFontTx/>
              <a:buChar char="•"/>
            </a:pPr>
            <a:r>
              <a:rPr lang="en-US" altLang="en-US" smtClean="0">
                <a:solidFill>
                  <a:srgbClr val="800000"/>
                </a:solidFill>
              </a:rPr>
              <a:t>closed-toe shoes</a:t>
            </a:r>
          </a:p>
          <a:p>
            <a:pPr marL="628650" lvl="1" indent="-171450">
              <a:buFontTx/>
              <a:buChar char="•"/>
            </a:pPr>
            <a:r>
              <a:rPr lang="en-US" altLang="en-US" smtClean="0">
                <a:solidFill>
                  <a:srgbClr val="800000"/>
                </a:solidFill>
              </a:rPr>
              <a:t>dark socks for men</a:t>
            </a:r>
          </a:p>
          <a:p>
            <a:pPr marL="628650" lvl="1" indent="-171450">
              <a:buFontTx/>
              <a:buChar char="•"/>
            </a:pPr>
            <a:r>
              <a:rPr lang="en-US" altLang="en-US" smtClean="0">
                <a:solidFill>
                  <a:srgbClr val="800000"/>
                </a:solidFill>
              </a:rPr>
              <a:t>hosiery for women</a:t>
            </a:r>
          </a:p>
          <a:p>
            <a:pPr marL="628650" lvl="1" indent="-171450">
              <a:buFontTx/>
              <a:buChar char="•"/>
            </a:pPr>
            <a:r>
              <a:rPr lang="en-US" altLang="en-US" smtClean="0">
                <a:solidFill>
                  <a:srgbClr val="800000"/>
                </a:solidFill>
              </a:rPr>
              <a:t>no cologne or perfume</a:t>
            </a:r>
          </a:p>
          <a:p>
            <a:pPr marL="628650" lvl="1" indent="-171450">
              <a:buFontTx/>
              <a:buChar char="•"/>
            </a:pPr>
            <a:r>
              <a:rPr lang="en-US" altLang="en-US" smtClean="0">
                <a:solidFill>
                  <a:srgbClr val="800000"/>
                </a:solidFill>
              </a:rPr>
              <a:t>conservative hair/make up; long hair pulled back</a:t>
            </a:r>
          </a:p>
          <a:p>
            <a:pPr marL="628650" lvl="1" indent="-171450">
              <a:buFontTx/>
              <a:buChar char="•"/>
            </a:pPr>
            <a:r>
              <a:rPr lang="en-US" altLang="en-US" smtClean="0">
                <a:solidFill>
                  <a:srgbClr val="800000"/>
                </a:solidFill>
              </a:rPr>
              <a:t>try on outfit ahead of time</a:t>
            </a:r>
          </a:p>
          <a:p>
            <a:pPr marL="628650" lvl="1" indent="-171450">
              <a:buFontTx/>
              <a:buChar char="•"/>
            </a:pPr>
            <a:r>
              <a:rPr lang="en-US" altLang="en-US" smtClean="0">
                <a:solidFill>
                  <a:srgbClr val="800000"/>
                </a:solidFill>
              </a:rPr>
              <a:t>Examples: </a:t>
            </a:r>
            <a:r>
              <a:rPr lang="en-US" altLang="en-US" u="sng" smtClean="0">
                <a:hlinkClick r:id="rId3"/>
              </a:rPr>
              <a:t>http://www.symsdress.com/index.htm</a:t>
            </a:r>
            <a:endParaRPr lang="en-US" altLang="en-US" u="sng" smtClean="0"/>
          </a:p>
          <a:p>
            <a:r>
              <a:rPr lang="en-US" altLang="en-US" smtClean="0">
                <a:solidFill>
                  <a:srgbClr val="800000"/>
                </a:solidFill>
              </a:rPr>
              <a:t>Bring with you a padfolio with extra copies of your resume, paper and a pen.  Do not bring backpacks or large purses.</a:t>
            </a:r>
          </a:p>
          <a:p>
            <a:endParaRPr lang="en-US" altLang="en-US" smtClean="0">
              <a:solidFill>
                <a:srgbClr val="800000"/>
              </a:solidFill>
            </a:endParaRPr>
          </a:p>
          <a:p>
            <a:r>
              <a:rPr lang="en-US" altLang="en-US" smtClean="0">
                <a:solidFill>
                  <a:srgbClr val="800000"/>
                </a:solidFill>
              </a:rPr>
              <a:t>HANDOUTS:</a:t>
            </a:r>
          </a:p>
          <a:p>
            <a:r>
              <a:rPr lang="en-US" altLang="en-US" smtClean="0">
                <a:solidFill>
                  <a:srgbClr val="800000"/>
                </a:solidFill>
              </a:rPr>
              <a:t>Dressing for Interview Success</a:t>
            </a:r>
          </a:p>
          <a:p>
            <a:r>
              <a:rPr lang="en-US" altLang="en-US" smtClean="0">
                <a:hlinkClick r:id="rId4"/>
              </a:rPr>
              <a:t>https://eoss.asu.edu/careerguide/worksheetshandouts</a:t>
            </a:r>
            <a:endParaRPr lang="en-US" altLang="en-US" smtClean="0">
              <a:solidFill>
                <a:srgbClr val="800000"/>
              </a:solidFill>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C493B7C-46A3-410F-AAC3-4A86B0F7F241}" type="slidenum">
              <a:rPr lang="en-US" altLang="en-US" smtClean="0"/>
              <a:pPr eaLnBrk="1" hangingPunct="1"/>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DISCUSSION POINTS:</a:t>
            </a:r>
          </a:p>
          <a:p>
            <a:pPr lvl="1" eaLnBrk="1" hangingPunct="1">
              <a:spcBef>
                <a:spcPct val="0"/>
              </a:spcBef>
            </a:pPr>
            <a:r>
              <a:rPr lang="en-US" altLang="en-US" sz="3600" smtClean="0">
                <a:solidFill>
                  <a:srgbClr val="660033"/>
                </a:solidFill>
                <a:latin typeface="Tahoma" pitchFamily="34" charset="0"/>
                <a:cs typeface="Tahoma" pitchFamily="34" charset="0"/>
              </a:rPr>
              <a:t>be on time (5 minutes early)</a:t>
            </a:r>
          </a:p>
          <a:p>
            <a:pPr lvl="1" eaLnBrk="1" hangingPunct="1">
              <a:spcBef>
                <a:spcPct val="0"/>
              </a:spcBef>
            </a:pPr>
            <a:r>
              <a:rPr lang="en-US" altLang="en-US" smtClean="0">
                <a:solidFill>
                  <a:srgbClr val="660033"/>
                </a:solidFill>
                <a:latin typeface="Tahoma" pitchFamily="34" charset="0"/>
                <a:cs typeface="Tahoma" pitchFamily="34" charset="0"/>
              </a:rPr>
              <a:t>	Skype/phone numbers &amp; reception</a:t>
            </a:r>
          </a:p>
          <a:p>
            <a:pPr lvl="1" eaLnBrk="1" hangingPunct="1">
              <a:spcBef>
                <a:spcPct val="0"/>
              </a:spcBef>
            </a:pPr>
            <a:r>
              <a:rPr lang="en-US" altLang="en-US" sz="3600" smtClean="0">
                <a:solidFill>
                  <a:srgbClr val="660033"/>
                </a:solidFill>
                <a:latin typeface="Tahoma" pitchFamily="34" charset="0"/>
                <a:cs typeface="Tahoma" pitchFamily="34" charset="0"/>
              </a:rPr>
              <a:t>be prepared</a:t>
            </a:r>
          </a:p>
          <a:p>
            <a:pPr lvl="1" eaLnBrk="1" hangingPunct="1">
              <a:spcBef>
                <a:spcPct val="0"/>
              </a:spcBef>
            </a:pPr>
            <a:r>
              <a:rPr lang="en-US" altLang="en-US" sz="3600" smtClean="0">
                <a:solidFill>
                  <a:srgbClr val="660033"/>
                </a:solidFill>
                <a:latin typeface="Tahoma" pitchFamily="34" charset="0"/>
                <a:cs typeface="Tahoma" pitchFamily="34" charset="0"/>
              </a:rPr>
              <a:t>be well-dressed</a:t>
            </a:r>
          </a:p>
          <a:p>
            <a:pPr lvl="1" eaLnBrk="1" hangingPunct="1">
              <a:spcBef>
                <a:spcPct val="0"/>
              </a:spcBef>
            </a:pPr>
            <a:r>
              <a:rPr lang="en-US" altLang="en-US" sz="3600" smtClean="0">
                <a:solidFill>
                  <a:srgbClr val="660033"/>
                </a:solidFill>
                <a:latin typeface="Tahoma" pitchFamily="34" charset="0"/>
                <a:cs typeface="Tahoma" pitchFamily="34" charset="0"/>
              </a:rPr>
              <a:t>be relaxed</a:t>
            </a:r>
          </a:p>
          <a:p>
            <a:pPr lvl="1" eaLnBrk="1" hangingPunct="1">
              <a:spcBef>
                <a:spcPct val="0"/>
              </a:spcBef>
            </a:pPr>
            <a:r>
              <a:rPr lang="en-US" altLang="en-US" sz="3600" smtClean="0">
                <a:solidFill>
                  <a:srgbClr val="660033"/>
                </a:solidFill>
                <a:latin typeface="Tahoma" pitchFamily="34" charset="0"/>
                <a:cs typeface="Tahoma" pitchFamily="34" charset="0"/>
              </a:rPr>
              <a:t>be careful about food before/ during</a:t>
            </a:r>
            <a:endParaRPr lang="en-US" altLang="en-US" sz="3600" smtClean="0">
              <a:solidFill>
                <a:srgbClr val="660033"/>
              </a:solidFill>
            </a:endParaRPr>
          </a:p>
          <a:p>
            <a:pPr eaLnBrk="1" hangingPunct="1">
              <a:spcBef>
                <a:spcPct val="0"/>
              </a:spcBef>
            </a:pPr>
            <a:r>
              <a:rPr lang="en-US" altLang="en-US" smtClean="0"/>
              <a:t>Firm handshake</a:t>
            </a:r>
          </a:p>
          <a:p>
            <a:pPr eaLnBrk="1" hangingPunct="1">
              <a:spcBef>
                <a:spcPct val="0"/>
              </a:spcBef>
            </a:pPr>
            <a:r>
              <a:rPr lang="en-US" altLang="en-US" smtClean="0"/>
              <a:t>Nice smile</a:t>
            </a:r>
          </a:p>
          <a:p>
            <a:pPr eaLnBrk="1" hangingPunct="1">
              <a:spcBef>
                <a:spcPct val="0"/>
              </a:spcBef>
            </a:pPr>
            <a:r>
              <a:rPr lang="en-US" altLang="en-US" smtClean="0"/>
              <a:t>Eye contact</a:t>
            </a:r>
          </a:p>
          <a:p>
            <a:pPr eaLnBrk="1" hangingPunct="1">
              <a:spcBef>
                <a:spcPct val="0"/>
              </a:spcBef>
            </a:pPr>
            <a:r>
              <a:rPr lang="en-US" altLang="en-US" smtClean="0"/>
              <a:t>Non-Verbal communication:</a:t>
            </a:r>
          </a:p>
          <a:p>
            <a:pPr eaLnBrk="1" hangingPunct="1">
              <a:spcBef>
                <a:spcPct val="0"/>
              </a:spcBef>
            </a:pPr>
            <a:r>
              <a:rPr lang="en-US" altLang="en-US" smtClean="0"/>
              <a:t>	posture, facial expressions, body tension</a:t>
            </a:r>
          </a:p>
          <a:p>
            <a:pPr eaLnBrk="1" hangingPunct="1">
              <a:spcBef>
                <a:spcPct val="0"/>
              </a:spcBef>
            </a:pPr>
            <a:r>
              <a:rPr lang="en-US" altLang="en-US" smtClean="0"/>
              <a:t>	hand/body movement</a:t>
            </a:r>
          </a:p>
          <a:p>
            <a:pPr eaLnBrk="1" hangingPunct="1">
              <a:spcBef>
                <a:spcPct val="0"/>
              </a:spcBef>
            </a:pPr>
            <a:r>
              <a:rPr lang="en-US" altLang="en-US" smtClean="0"/>
              <a:t>	touch/personal space</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4DE2C40-F7C8-491B-BDF7-64872F0936E1}" type="slidenum">
              <a:rPr lang="en-US" altLang="en-US" smtClean="0"/>
              <a:pPr eaLnBrk="1" hangingPunct="1"/>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Briefly discuss how international students only work legally on campus unless participating in OPT or CPT (Speak to ISSO office about your status).</a:t>
            </a:r>
          </a:p>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6C24D5D-9870-4891-A1A7-89960A0C1369}" type="slidenum">
              <a:rPr lang="en-US" altLang="en-US" smtClean="0"/>
              <a:pPr eaLnBrk="1" hangingPunct="1"/>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0E4272D-EDF0-4ECE-A008-F9D9E981B87A}" type="slidenum">
              <a:rPr lang="en-US" altLang="en-US" smtClean="0"/>
              <a:pPr eaLnBrk="1" hangingPunct="1"/>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7A42D30-BB77-4358-BB8C-B9E865602725}" type="slidenum">
              <a:rPr lang="en-US" altLang="en-US" smtClean="0"/>
              <a:pPr eaLnBrk="1" hangingPunct="1"/>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9FBCF44B-5BE1-4780-971F-0BEC02B8891C}" type="slidenum">
              <a:rPr lang="en-US" altLang="en-US" smtClean="0"/>
              <a:pPr eaLnBrk="1" hangingPunct="1"/>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EEA258F-4293-4D45-91EC-7750EAEBDE6B}" type="slidenum">
              <a:rPr lang="en-US" altLang="en-US" smtClean="0"/>
              <a:pPr eaLnBrk="1" hangingPunct="1"/>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t>Discuss drop-in hours and appointments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14CABDB-8A19-4741-99FE-C0BE19DBEE6E}" type="slidenum">
              <a:rPr lang="en-US" altLang="en-US" smtClean="0"/>
              <a:pPr eaLnBrk="1" hangingPunct="1"/>
              <a:t>24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30A439A-D454-4094-966D-E22EE9C246CF}" type="slidenum">
              <a:rPr lang="en-US" altLang="en-US" smtClean="0">
                <a:cs typeface="Arial" pitchFamily="34" charset="0"/>
              </a:rPr>
              <a:pPr eaLnBrk="1" hangingPunct="1"/>
              <a:t>3</a:t>
            </a:fld>
            <a:endParaRPr lang="en-US" alt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02A865D-8C20-4D9B-8E94-3E655FC96FE2}" type="slidenum">
              <a:rPr lang="en-US" altLang="en-US" smtClean="0"/>
              <a:pPr eaLnBrk="1" hangingPunct="1"/>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Ask—What are the top skills that U.S. employers are seeking from candidates?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EFE014E-D3B5-44C3-951D-7A1465E4BD01}" type="slidenum">
              <a:rPr lang="en-US" altLang="en-US" smtClean="0"/>
              <a:pPr eaLnBrk="1" hangingPunct="1"/>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COM-speak English fluently, write strong proposals, concise and clear emails, presentations in front of customers and teams and management, be able to speak in meetings both in person or over the phone</a:t>
            </a:r>
          </a:p>
          <a:p>
            <a:r>
              <a:rPr lang="en-US" altLang="en-US" smtClean="0"/>
              <a:t>WORK ETHIC-show up on time, have a good attitude, volunteer for projects, be flexible, care about quality, understand company goals, meet deadlines</a:t>
            </a:r>
          </a:p>
          <a:p>
            <a:r>
              <a:rPr lang="en-US" altLang="en-US" smtClean="0"/>
              <a:t>TEAM- congenial and cooperative, do your part, solicit and give feedback, </a:t>
            </a:r>
          </a:p>
          <a:p>
            <a:r>
              <a:rPr lang="en-US" altLang="en-US" smtClean="0"/>
              <a:t>INIT-can do attitude, be visible, take assignments, give more than asked for, don’t need supervision</a:t>
            </a:r>
          </a:p>
          <a:p>
            <a:r>
              <a:rPr lang="en-US" altLang="en-US" smtClean="0"/>
              <a:t>ANA-must be able to solve problems, reliable and persistent</a:t>
            </a:r>
          </a:p>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9AC25B6-0C85-4816-B1AA-CFD6B9F4A71D}" type="slidenum">
              <a:rPr lang="en-US" altLang="en-US" smtClean="0">
                <a:cs typeface="Arial" pitchFamily="34" charset="0"/>
              </a:rPr>
              <a:pPr eaLnBrk="1" hangingPunct="1"/>
              <a:t>6</a:t>
            </a:fld>
            <a:endParaRPr lang="en-US" alt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7827CE2-479C-4ECF-9A02-857A8539B96A}" type="slidenum">
              <a:rPr lang="en-US" altLang="en-US" smtClean="0"/>
              <a:pPr eaLnBrk="1" hangingPunct="1"/>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8DD9121-A6CE-41E1-A0F4-083A439784E3}" type="slidenum">
              <a:rPr lang="en-US" altLang="en-US" smtClean="0"/>
              <a:pPr eaLnBrk="1" hangingPunct="1"/>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t>Talk about preparing the 30 second commercial</a:t>
            </a:r>
          </a:p>
          <a:p>
            <a:pPr marL="228600" indent="-228600" eaLnBrk="1" hangingPunct="1">
              <a:spcBef>
                <a:spcPct val="0"/>
              </a:spcBef>
            </a:pPr>
            <a:r>
              <a:rPr lang="en-US" altLang="en-US" smtClean="0"/>
              <a:t>What makes you unique?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FB3CC9A-B9BC-4CA4-9FF1-BD8876DD97FE}" type="slidenum">
              <a:rPr lang="en-US" altLang="en-US" smtClean="0"/>
              <a:pPr eaLnBrk="1" hangingPunct="1"/>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BAD357-BBD1-40E1-A0F8-E12D1EEBB116}" type="datetimeFigureOut">
              <a:rPr lang="en-US"/>
              <a:pPr>
                <a:defRPr/>
              </a:pPr>
              <a:t>3/25/2014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8DD47B-EC9D-4DE0-BBB5-11B20CD058D0}" type="slidenum">
              <a:rPr lang="en-US"/>
              <a:pPr>
                <a:defRPr/>
              </a:pPr>
              <a:t>‹#›</a:t>
            </a:fld>
            <a:endParaRPr lang="en-US"/>
          </a:p>
        </p:txBody>
      </p:sp>
    </p:spTree>
    <p:extLst>
      <p:ext uri="{BB962C8B-B14F-4D97-AF65-F5344CB8AC3E}">
        <p14:creationId xmlns:p14="http://schemas.microsoft.com/office/powerpoint/2010/main" val="1501330730"/>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27929E-7A1B-4817-AD68-0D73978C0C1A}" type="datetimeFigureOut">
              <a:rPr lang="en-US"/>
              <a:pPr>
                <a:defRPr/>
              </a:pPr>
              <a:t>3/25/2014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598F24-9C16-4DF6-B5B9-09BE8FC602F5}" type="slidenum">
              <a:rPr lang="en-US"/>
              <a:pPr>
                <a:defRPr/>
              </a:pPr>
              <a:t>‹#›</a:t>
            </a:fld>
            <a:endParaRPr lang="en-US"/>
          </a:p>
        </p:txBody>
      </p:sp>
    </p:spTree>
    <p:extLst>
      <p:ext uri="{BB962C8B-B14F-4D97-AF65-F5344CB8AC3E}">
        <p14:creationId xmlns:p14="http://schemas.microsoft.com/office/powerpoint/2010/main" val="1874137356"/>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6A6326-4644-4187-ABE3-D587103B4B4C}" type="datetimeFigureOut">
              <a:rPr lang="en-US"/>
              <a:pPr>
                <a:defRPr/>
              </a:pPr>
              <a:t>3/25/2014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97925-40D6-4CF8-A39C-9613A5AF8467}" type="slidenum">
              <a:rPr lang="en-US"/>
              <a:pPr>
                <a:defRPr/>
              </a:pPr>
              <a:t>‹#›</a:t>
            </a:fld>
            <a:endParaRPr lang="en-US"/>
          </a:p>
        </p:txBody>
      </p:sp>
    </p:spTree>
    <p:extLst>
      <p:ext uri="{BB962C8B-B14F-4D97-AF65-F5344CB8AC3E}">
        <p14:creationId xmlns:p14="http://schemas.microsoft.com/office/powerpoint/2010/main" val="2092609163"/>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D9CD43-635C-4CBE-8D7A-C763FF88F68F}" type="datetimeFigureOut">
              <a:rPr lang="en-US"/>
              <a:pPr>
                <a:defRPr/>
              </a:pPr>
              <a:t>3/25/2014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AB6B10-AC31-4C17-B32D-7EC2AE0E2D3F}" type="slidenum">
              <a:rPr lang="en-US"/>
              <a:pPr>
                <a:defRPr/>
              </a:pPr>
              <a:t>‹#›</a:t>
            </a:fld>
            <a:endParaRPr lang="en-US"/>
          </a:p>
        </p:txBody>
      </p:sp>
    </p:spTree>
    <p:extLst>
      <p:ext uri="{BB962C8B-B14F-4D97-AF65-F5344CB8AC3E}">
        <p14:creationId xmlns:p14="http://schemas.microsoft.com/office/powerpoint/2010/main" val="1300489801"/>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22B9B6-6E59-46D5-9E58-4E8DB2B93C2A}" type="datetimeFigureOut">
              <a:rPr lang="en-US"/>
              <a:pPr>
                <a:defRPr/>
              </a:pPr>
              <a:t>3/25/2014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E920BD-23A5-47FE-B040-5E875FAA858F}" type="slidenum">
              <a:rPr lang="en-US"/>
              <a:pPr>
                <a:defRPr/>
              </a:pPr>
              <a:t>‹#›</a:t>
            </a:fld>
            <a:endParaRPr lang="en-US"/>
          </a:p>
        </p:txBody>
      </p:sp>
    </p:spTree>
    <p:extLst>
      <p:ext uri="{BB962C8B-B14F-4D97-AF65-F5344CB8AC3E}">
        <p14:creationId xmlns:p14="http://schemas.microsoft.com/office/powerpoint/2010/main" val="2197098949"/>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F051DC6-B1BE-49A4-BCF1-C38A06C1A6DF}" type="datetimeFigureOut">
              <a:rPr lang="en-US"/>
              <a:pPr>
                <a:defRPr/>
              </a:pPr>
              <a:t>3/25/2014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173B8B-88F9-429A-A263-E72E047360B8}" type="slidenum">
              <a:rPr lang="en-US"/>
              <a:pPr>
                <a:defRPr/>
              </a:pPr>
              <a:t>‹#›</a:t>
            </a:fld>
            <a:endParaRPr lang="en-US"/>
          </a:p>
        </p:txBody>
      </p:sp>
    </p:spTree>
    <p:extLst>
      <p:ext uri="{BB962C8B-B14F-4D97-AF65-F5344CB8AC3E}">
        <p14:creationId xmlns:p14="http://schemas.microsoft.com/office/powerpoint/2010/main" val="209999084"/>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3D5B04-6694-4B35-B665-E363CC1B0A35}" type="datetimeFigureOut">
              <a:rPr lang="en-US"/>
              <a:pPr>
                <a:defRPr/>
              </a:pPr>
              <a:t>3/25/2014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7706D15-13D6-4A38-B335-91AE868F21E6}" type="slidenum">
              <a:rPr lang="en-US"/>
              <a:pPr>
                <a:defRPr/>
              </a:pPr>
              <a:t>‹#›</a:t>
            </a:fld>
            <a:endParaRPr lang="en-US"/>
          </a:p>
        </p:txBody>
      </p:sp>
    </p:spTree>
    <p:extLst>
      <p:ext uri="{BB962C8B-B14F-4D97-AF65-F5344CB8AC3E}">
        <p14:creationId xmlns:p14="http://schemas.microsoft.com/office/powerpoint/2010/main" val="397567689"/>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CDAC87-C730-46B5-96C4-B1968F168813}" type="datetimeFigureOut">
              <a:rPr lang="en-US"/>
              <a:pPr>
                <a:defRPr/>
              </a:pPr>
              <a:t>3/25/2014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D16CD9-0AD0-4C39-8E3A-092530A896A2}" type="slidenum">
              <a:rPr lang="en-US"/>
              <a:pPr>
                <a:defRPr/>
              </a:pPr>
              <a:t>‹#›</a:t>
            </a:fld>
            <a:endParaRPr lang="en-US"/>
          </a:p>
        </p:txBody>
      </p:sp>
    </p:spTree>
    <p:extLst>
      <p:ext uri="{BB962C8B-B14F-4D97-AF65-F5344CB8AC3E}">
        <p14:creationId xmlns:p14="http://schemas.microsoft.com/office/powerpoint/2010/main" val="190875006"/>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2AC5D8-3046-4F7A-9422-CFDA13EE59CB}" type="datetimeFigureOut">
              <a:rPr lang="en-US"/>
              <a:pPr>
                <a:defRPr/>
              </a:pPr>
              <a:t>3/25/2014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88354A-CB17-43B4-8A70-432B2B140157}" type="slidenum">
              <a:rPr lang="en-US"/>
              <a:pPr>
                <a:defRPr/>
              </a:pPr>
              <a:t>‹#›</a:t>
            </a:fld>
            <a:endParaRPr lang="en-US"/>
          </a:p>
        </p:txBody>
      </p:sp>
    </p:spTree>
    <p:extLst>
      <p:ext uri="{BB962C8B-B14F-4D97-AF65-F5344CB8AC3E}">
        <p14:creationId xmlns:p14="http://schemas.microsoft.com/office/powerpoint/2010/main" val="1165346988"/>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5273D1-6336-41C7-BF61-BB6C08012B25}" type="datetimeFigureOut">
              <a:rPr lang="en-US"/>
              <a:pPr>
                <a:defRPr/>
              </a:pPr>
              <a:t>3/25/2014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A24A05-6C24-496B-AD03-ABEC2A283503}" type="slidenum">
              <a:rPr lang="en-US"/>
              <a:pPr>
                <a:defRPr/>
              </a:pPr>
              <a:t>‹#›</a:t>
            </a:fld>
            <a:endParaRPr lang="en-US"/>
          </a:p>
        </p:txBody>
      </p:sp>
    </p:spTree>
    <p:extLst>
      <p:ext uri="{BB962C8B-B14F-4D97-AF65-F5344CB8AC3E}">
        <p14:creationId xmlns:p14="http://schemas.microsoft.com/office/powerpoint/2010/main" val="4216579229"/>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9F0D0B-688E-40D8-B295-933B0902CD84}" type="datetimeFigureOut">
              <a:rPr lang="en-US"/>
              <a:pPr>
                <a:defRPr/>
              </a:pPr>
              <a:t>3/25/2014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4856D5-9B82-45EE-B293-753A38613B32}" type="slidenum">
              <a:rPr lang="en-US"/>
              <a:pPr>
                <a:defRPr/>
              </a:pPr>
              <a:t>‹#›</a:t>
            </a:fld>
            <a:endParaRPr lang="en-US"/>
          </a:p>
        </p:txBody>
      </p:sp>
    </p:spTree>
    <p:extLst>
      <p:ext uri="{BB962C8B-B14F-4D97-AF65-F5344CB8AC3E}">
        <p14:creationId xmlns:p14="http://schemas.microsoft.com/office/powerpoint/2010/main" val="3760897162"/>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mn-cs"/>
              </a:defRPr>
            </a:lvl1pPr>
          </a:lstStyle>
          <a:p>
            <a:pPr>
              <a:defRPr/>
            </a:pPr>
            <a:fld id="{B1D3FD27-3232-4BA3-97B9-A7C337CB6534}" type="datetimeFigureOut">
              <a:rPr lang="en-US"/>
              <a:pPr>
                <a:defRPr/>
              </a:pPr>
              <a:t>3/25/2014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mn-cs"/>
              </a:defRPr>
            </a:lvl1pPr>
          </a:lstStyle>
          <a:p>
            <a:pPr>
              <a:defRPr/>
            </a:pPr>
            <a:fld id="{581E9F74-9A95-451B-82AF-25E47D26E9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ohndoe@asu.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hndoe@as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tudents.asu.edu/employment/type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asu.edu/care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ate.gov/video/?videoid=6076156700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436563" y="2151063"/>
            <a:ext cx="83058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5400" b="1">
                <a:latin typeface="Tahoma" pitchFamily="34" charset="0"/>
                <a:cs typeface="Tahoma" pitchFamily="34" charset="0"/>
              </a:rPr>
              <a:t>How to find a part-time or work-study job on campus</a:t>
            </a:r>
          </a:p>
        </p:txBody>
      </p:sp>
      <p:sp>
        <p:nvSpPr>
          <p:cNvPr id="2051" name="TextBox 11"/>
          <p:cNvSpPr txBox="1">
            <a:spLocks noChangeArrowheads="1"/>
          </p:cNvSpPr>
          <p:nvPr/>
        </p:nvSpPr>
        <p:spPr bwMode="auto">
          <a:xfrm>
            <a:off x="554038" y="1808163"/>
            <a:ext cx="3578225" cy="3381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600" b="1">
                <a:solidFill>
                  <a:srgbClr val="FFB310"/>
                </a:solidFill>
                <a:latin typeface="Tahoma" pitchFamily="34" charset="0"/>
                <a:cs typeface="Tahoma" pitchFamily="34" charset="0"/>
              </a:rPr>
              <a:t>ASU Career Services</a:t>
            </a:r>
          </a:p>
        </p:txBody>
      </p:sp>
      <p:sp>
        <p:nvSpPr>
          <p:cNvPr id="2052" name="Subtitle 2"/>
          <p:cNvSpPr>
            <a:spLocks noGrp="1"/>
          </p:cNvSpPr>
          <p:nvPr>
            <p:ph type="subTitle" idx="1"/>
          </p:nvPr>
        </p:nvSpPr>
        <p:spPr>
          <a:xfrm>
            <a:off x="436563" y="4945063"/>
            <a:ext cx="8123237" cy="1379537"/>
          </a:xfrm>
        </p:spPr>
        <p:txBody>
          <a:bodyPr/>
          <a:lstStyle/>
          <a:p>
            <a:pPr algn="r" eaLnBrk="1" hangingPunct="1"/>
            <a:endParaRPr lang="en-US" altLang="en-US" sz="3000" dirty="0" smtClean="0">
              <a:solidFill>
                <a:schemeClr val="tx1"/>
              </a:solidFill>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algn="ctr">
              <a:lnSpc>
                <a:spcPct val="80000"/>
              </a:lnSpc>
              <a:defRPr/>
            </a:pPr>
            <a:endParaRPr lang="en-US" sz="2400" b="1" dirty="0">
              <a:cs typeface="+mn-cs"/>
            </a:endParaRPr>
          </a:p>
          <a:p>
            <a:pPr algn="ctr">
              <a:lnSpc>
                <a:spcPct val="80000"/>
              </a:lnSpc>
              <a:defRPr/>
            </a:pPr>
            <a:r>
              <a:rPr lang="en-US" sz="2400" b="1" dirty="0">
                <a:cs typeface="+mn-cs"/>
              </a:rPr>
              <a:t>JOHN DOE</a:t>
            </a:r>
            <a:endParaRPr lang="en-US" sz="2400" dirty="0">
              <a:cs typeface="+mn-cs"/>
            </a:endParaRPr>
          </a:p>
          <a:p>
            <a:pPr algn="ctr">
              <a:lnSpc>
                <a:spcPct val="80000"/>
              </a:lnSpc>
              <a:defRPr/>
            </a:pPr>
            <a:r>
              <a:rPr lang="en-US" sz="1600" dirty="0">
                <a:cs typeface="+mn-cs"/>
              </a:rPr>
              <a:t>1234 E. Something St., Phoenix, Arizona  85000</a:t>
            </a:r>
          </a:p>
          <a:p>
            <a:pPr algn="ctr">
              <a:lnSpc>
                <a:spcPct val="80000"/>
              </a:lnSpc>
              <a:defRPr/>
            </a:pPr>
            <a:r>
              <a:rPr lang="en-US" sz="1600" dirty="0">
                <a:cs typeface="+mn-cs"/>
              </a:rPr>
              <a:t>480-123-1234, </a:t>
            </a:r>
            <a:r>
              <a:rPr lang="en-US" sz="1600" dirty="0">
                <a:cs typeface="+mn-cs"/>
                <a:hlinkClick r:id="rId3"/>
              </a:rPr>
              <a:t>johndoe@asu.edu</a:t>
            </a:r>
            <a:endParaRPr lang="en-US" sz="1600" dirty="0">
              <a:cs typeface="+mn-cs"/>
            </a:endParaRPr>
          </a:p>
          <a:p>
            <a:pPr>
              <a:lnSpc>
                <a:spcPct val="80000"/>
              </a:lnSpc>
              <a:defRPr/>
            </a:pPr>
            <a:r>
              <a:rPr lang="en-US" sz="1600" b="1" dirty="0">
                <a:cs typeface="+mn-cs"/>
              </a:rPr>
              <a:t>Summary</a:t>
            </a:r>
            <a:endParaRPr lang="en-US" sz="1600" dirty="0">
              <a:cs typeface="+mn-cs"/>
            </a:endParaRPr>
          </a:p>
          <a:p>
            <a:pPr>
              <a:spcBef>
                <a:spcPts val="0"/>
              </a:spcBef>
              <a:defRPr/>
            </a:pPr>
            <a:r>
              <a:rPr lang="en-US" sz="1600" dirty="0">
                <a:cs typeface="+mn-cs"/>
              </a:rPr>
              <a:t>Highly motivated, detail oriented undergraduate student with experience in data collection and proficient in Excel seeks Research Aide position with School of Social Transformation.</a:t>
            </a:r>
          </a:p>
          <a:p>
            <a:pPr>
              <a:lnSpc>
                <a:spcPct val="80000"/>
              </a:lnSpc>
              <a:defRPr/>
            </a:pPr>
            <a:endParaRPr lang="en-US" sz="1600" b="1" dirty="0">
              <a:cs typeface="+mn-cs"/>
            </a:endParaRPr>
          </a:p>
          <a:p>
            <a:pPr>
              <a:lnSpc>
                <a:spcPct val="80000"/>
              </a:lnSpc>
              <a:defRPr/>
            </a:pPr>
            <a:r>
              <a:rPr lang="en-US" sz="1600" b="1" dirty="0">
                <a:cs typeface="+mn-cs"/>
              </a:rPr>
              <a:t>Education</a:t>
            </a:r>
            <a:endParaRPr lang="en-US" sz="1600" dirty="0">
              <a:cs typeface="+mn-cs"/>
            </a:endParaRPr>
          </a:p>
          <a:p>
            <a:pPr>
              <a:lnSpc>
                <a:spcPct val="80000"/>
              </a:lnSpc>
              <a:defRPr/>
            </a:pPr>
            <a:r>
              <a:rPr lang="en-US" sz="1600" b="1" dirty="0">
                <a:cs typeface="+mn-cs"/>
              </a:rPr>
              <a:t>Bachelor of Arts, Global Studies  </a:t>
            </a:r>
            <a:r>
              <a:rPr lang="en-US" sz="1600" dirty="0">
                <a:cs typeface="+mn-cs"/>
              </a:rPr>
              <a:t>May 2016</a:t>
            </a:r>
          </a:p>
          <a:p>
            <a:pPr>
              <a:lnSpc>
                <a:spcPct val="80000"/>
              </a:lnSpc>
              <a:defRPr/>
            </a:pPr>
            <a:r>
              <a:rPr lang="en-US" sz="1600" dirty="0">
                <a:cs typeface="+mn-cs"/>
              </a:rPr>
              <a:t>Arizona State University, Tempe, Arizona      </a:t>
            </a:r>
          </a:p>
          <a:p>
            <a:pPr>
              <a:lnSpc>
                <a:spcPct val="80000"/>
              </a:lnSpc>
              <a:defRPr/>
            </a:pPr>
            <a:r>
              <a:rPr lang="en-US" sz="1600" dirty="0">
                <a:cs typeface="+mn-cs"/>
              </a:rPr>
              <a:t>Arizona Regent Scholar; Obama Scholar	</a:t>
            </a:r>
          </a:p>
          <a:p>
            <a:pPr>
              <a:lnSpc>
                <a:spcPct val="80000"/>
              </a:lnSpc>
              <a:defRPr/>
            </a:pPr>
            <a:r>
              <a:rPr lang="en-US" sz="1600" b="1" dirty="0">
                <a:cs typeface="+mn-cs"/>
              </a:rPr>
              <a:t>  </a:t>
            </a:r>
          </a:p>
          <a:p>
            <a:pPr>
              <a:lnSpc>
                <a:spcPct val="80000"/>
              </a:lnSpc>
              <a:defRPr/>
            </a:pPr>
            <a:r>
              <a:rPr lang="en-US" sz="1600" b="1" dirty="0">
                <a:cs typeface="+mn-cs"/>
              </a:rPr>
              <a:t>Experience</a:t>
            </a:r>
          </a:p>
          <a:p>
            <a:pPr>
              <a:lnSpc>
                <a:spcPct val="80000"/>
              </a:lnSpc>
              <a:defRPr/>
            </a:pPr>
            <a:r>
              <a:rPr lang="en-US" sz="1600" b="1" dirty="0">
                <a:cs typeface="+mn-cs"/>
              </a:rPr>
              <a:t>Cashier		 			</a:t>
            </a:r>
            <a:r>
              <a:rPr lang="en-US" sz="1600" dirty="0">
                <a:cs typeface="+mn-cs"/>
              </a:rPr>
              <a:t>November 20xx-August 20xx</a:t>
            </a:r>
          </a:p>
          <a:p>
            <a:pPr>
              <a:lnSpc>
                <a:spcPct val="80000"/>
              </a:lnSpc>
              <a:defRPr/>
            </a:pPr>
            <a:r>
              <a:rPr lang="en-US" sz="1600" dirty="0">
                <a:cs typeface="+mn-cs"/>
              </a:rPr>
              <a:t>Best Buy, Phoenix, Arizona</a:t>
            </a:r>
          </a:p>
          <a:p>
            <a:pPr marL="285750" indent="-285750">
              <a:lnSpc>
                <a:spcPct val="80000"/>
              </a:lnSpc>
              <a:buFont typeface="Arial" pitchFamily="34" charset="0"/>
              <a:buChar char="•"/>
              <a:defRPr/>
            </a:pPr>
            <a:r>
              <a:rPr lang="en-US" sz="1600" dirty="0">
                <a:cs typeface="+mn-cs"/>
              </a:rPr>
              <a:t>Reconciled cash and credit transactions with high degree of accuracy</a:t>
            </a:r>
          </a:p>
          <a:p>
            <a:pPr marL="285750" indent="-285750">
              <a:lnSpc>
                <a:spcPct val="80000"/>
              </a:lnSpc>
              <a:buFont typeface="Arial" pitchFamily="34" charset="0"/>
              <a:buChar char="•"/>
              <a:defRPr/>
            </a:pPr>
            <a:r>
              <a:rPr lang="en-US" sz="1600" dirty="0">
                <a:cs typeface="+mn-cs"/>
              </a:rPr>
              <a:t>Achieved “President’s Club” status as recognition of excellent sales performance and customer service</a:t>
            </a:r>
          </a:p>
          <a:p>
            <a:pPr marL="285750" indent="-285750">
              <a:lnSpc>
                <a:spcPct val="80000"/>
              </a:lnSpc>
              <a:buFont typeface="Arial" pitchFamily="34" charset="0"/>
              <a:buChar char="•"/>
              <a:defRPr/>
            </a:pPr>
            <a:r>
              <a:rPr lang="en-US" sz="1600" dirty="0">
                <a:cs typeface="+mn-cs"/>
              </a:rPr>
              <a:t>Trained new employees in compliance with company policies and procedures </a:t>
            </a:r>
          </a:p>
          <a:p>
            <a:pPr>
              <a:lnSpc>
                <a:spcPct val="80000"/>
              </a:lnSpc>
              <a:defRPr/>
            </a:pPr>
            <a:endParaRPr lang="en-US" sz="1600" b="1" dirty="0">
              <a:cs typeface="+mn-cs"/>
            </a:endParaRPr>
          </a:p>
          <a:p>
            <a:pPr>
              <a:lnSpc>
                <a:spcPct val="80000"/>
              </a:lnSpc>
              <a:defRPr/>
            </a:pPr>
            <a:r>
              <a:rPr lang="en-US" sz="1600" b="1" dirty="0">
                <a:cs typeface="+mn-cs"/>
              </a:rPr>
              <a:t>Skills </a:t>
            </a:r>
            <a:endParaRPr lang="en-US" sz="1600" dirty="0">
              <a:cs typeface="+mn-cs"/>
            </a:endParaRPr>
          </a:p>
          <a:p>
            <a:pPr marL="285750" indent="-285750">
              <a:lnSpc>
                <a:spcPct val="80000"/>
              </a:lnSpc>
              <a:buFont typeface="Arial" pitchFamily="34" charset="0"/>
              <a:buChar char="•"/>
              <a:defRPr/>
            </a:pPr>
            <a:r>
              <a:rPr lang="en-US" sz="1600" dirty="0">
                <a:cs typeface="+mn-cs"/>
              </a:rPr>
              <a:t>Fluent in English and Spanish, can read, write, and speak in both languages</a:t>
            </a:r>
          </a:p>
          <a:p>
            <a:pPr marL="285750" indent="-285750">
              <a:lnSpc>
                <a:spcPct val="80000"/>
              </a:lnSpc>
              <a:buFont typeface="Arial" pitchFamily="34" charset="0"/>
              <a:buChar char="•"/>
              <a:defRPr/>
            </a:pPr>
            <a:r>
              <a:rPr lang="en-US" sz="1600" dirty="0">
                <a:cs typeface="+mn-cs"/>
              </a:rPr>
              <a:t>Proficient in all Microsoft Office programs: Word, Excel, PowerPoint,</a:t>
            </a:r>
          </a:p>
          <a:p>
            <a:pPr>
              <a:lnSpc>
                <a:spcPct val="80000"/>
              </a:lnSpc>
              <a:defRPr/>
            </a:pPr>
            <a:endParaRPr lang="en-US" sz="1600" b="1" dirty="0">
              <a:cs typeface="+mn-cs"/>
            </a:endParaRPr>
          </a:p>
          <a:p>
            <a:pPr>
              <a:lnSpc>
                <a:spcPct val="80000"/>
              </a:lnSpc>
              <a:defRPr/>
            </a:pPr>
            <a:r>
              <a:rPr lang="en-US" sz="1600" b="1" dirty="0">
                <a:cs typeface="+mn-cs"/>
              </a:rPr>
              <a:t>Activities</a:t>
            </a:r>
          </a:p>
          <a:p>
            <a:pPr>
              <a:lnSpc>
                <a:spcPct val="80000"/>
              </a:lnSpc>
              <a:defRPr/>
            </a:pPr>
            <a:r>
              <a:rPr lang="en-US" sz="1600" b="1" dirty="0">
                <a:cs typeface="+mn-cs"/>
              </a:rPr>
              <a:t>Executive Council, Speech &amp; Debate, </a:t>
            </a:r>
            <a:r>
              <a:rPr lang="en-US" sz="1600" dirty="0">
                <a:cs typeface="+mn-cs"/>
              </a:rPr>
              <a:t>XYZ High School, Phoenix, AZ</a:t>
            </a:r>
          </a:p>
          <a:p>
            <a:pPr marL="285750" indent="-285750">
              <a:lnSpc>
                <a:spcPct val="80000"/>
              </a:lnSpc>
              <a:buFont typeface="Arial" pitchFamily="34" charset="0"/>
              <a:buChar char="•"/>
              <a:defRPr/>
            </a:pPr>
            <a:r>
              <a:rPr lang="en-US" sz="1600" dirty="0">
                <a:cs typeface="+mn-cs"/>
              </a:rPr>
              <a:t>Researched, wrote and delivered speeches, including one on educational inequality and achieved regional awards</a:t>
            </a:r>
          </a:p>
          <a:p>
            <a:pPr marL="285750" indent="-285750">
              <a:lnSpc>
                <a:spcPct val="80000"/>
              </a:lnSpc>
              <a:buFont typeface="Arial" pitchFamily="34" charset="0"/>
              <a:buChar char="•"/>
              <a:defRPr/>
            </a:pPr>
            <a:r>
              <a:rPr lang="en-US" sz="1600" dirty="0">
                <a:cs typeface="+mn-cs"/>
              </a:rPr>
              <a:t>Compiled, entered and maintained database of 50 members</a:t>
            </a:r>
          </a:p>
          <a:p>
            <a:pPr>
              <a:lnSpc>
                <a:spcPct val="80000"/>
              </a:lnSpc>
              <a:defRPr/>
            </a:pPr>
            <a:r>
              <a:rPr lang="en-US" sz="1600" b="1" dirty="0">
                <a:cs typeface="+mn-cs"/>
              </a:rPr>
              <a:t>Volunteer</a:t>
            </a:r>
            <a:r>
              <a:rPr lang="en-US" sz="1600" dirty="0">
                <a:cs typeface="+mn-cs"/>
              </a:rPr>
              <a:t>, Community Food Bank </a:t>
            </a:r>
          </a:p>
          <a:p>
            <a:pPr marL="285750" indent="-285750">
              <a:lnSpc>
                <a:spcPct val="80000"/>
              </a:lnSpc>
              <a:buFont typeface="Arial" pitchFamily="34" charset="0"/>
              <a:buChar char="•"/>
              <a:defRPr/>
            </a:pPr>
            <a:r>
              <a:rPr lang="en-US" sz="1600" dirty="0">
                <a:cs typeface="+mn-cs"/>
              </a:rPr>
              <a:t>Assisted in organizing a sponsored walk for hunger that raised over $3,000</a:t>
            </a:r>
            <a:endParaRPr lang="en-US" sz="1600" b="1" dirty="0">
              <a:cs typeface="+mn-cs"/>
            </a:endParaRPr>
          </a:p>
        </p:txBody>
      </p:sp>
      <p:sp>
        <p:nvSpPr>
          <p:cNvPr id="10243" name="Rectangle 3"/>
          <p:cNvSpPr>
            <a:spLocks noChangeArrowheads="1"/>
          </p:cNvSpPr>
          <p:nvPr/>
        </p:nvSpPr>
        <p:spPr bwMode="auto">
          <a:xfrm>
            <a:off x="520700" y="273050"/>
            <a:ext cx="8432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endParaRPr lang="en-US" altLang="en-US" sz="3200" b="1">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a:defRPr/>
            </a:pPr>
            <a:r>
              <a:rPr lang="en-US" sz="1600" dirty="0">
                <a:cs typeface="+mn-cs"/>
              </a:rPr>
              <a:t>September 4, 20XX</a:t>
            </a:r>
          </a:p>
          <a:p>
            <a:pPr>
              <a:defRPr/>
            </a:pPr>
            <a:r>
              <a:rPr lang="en-US" sz="1600" dirty="0">
                <a:cs typeface="+mn-cs"/>
              </a:rPr>
              <a:t> </a:t>
            </a:r>
          </a:p>
          <a:p>
            <a:pPr>
              <a:defRPr/>
            </a:pPr>
            <a:r>
              <a:rPr lang="en-US" sz="1600" dirty="0">
                <a:cs typeface="+mn-cs"/>
              </a:rPr>
              <a:t>Hiring Manager</a:t>
            </a:r>
          </a:p>
          <a:p>
            <a:pPr>
              <a:defRPr/>
            </a:pPr>
            <a:r>
              <a:rPr lang="en-US" sz="1600" dirty="0">
                <a:cs typeface="+mn-cs"/>
              </a:rPr>
              <a:t>Office of Knowledge Enterprise Development</a:t>
            </a:r>
          </a:p>
          <a:p>
            <a:pPr>
              <a:defRPr/>
            </a:pPr>
            <a:r>
              <a:rPr lang="en-US" sz="1600" dirty="0">
                <a:cs typeface="+mn-cs"/>
              </a:rPr>
              <a:t>Arizona State University</a:t>
            </a:r>
          </a:p>
          <a:p>
            <a:pPr>
              <a:defRPr/>
            </a:pPr>
            <a:r>
              <a:rPr lang="en-US" sz="1600" dirty="0">
                <a:cs typeface="+mn-cs"/>
              </a:rPr>
              <a:t>Tempe, AZ 85000</a:t>
            </a:r>
          </a:p>
          <a:p>
            <a:pPr>
              <a:defRPr/>
            </a:pPr>
            <a:r>
              <a:rPr lang="en-US" sz="1600" dirty="0">
                <a:cs typeface="+mn-cs"/>
              </a:rPr>
              <a:t> </a:t>
            </a:r>
          </a:p>
          <a:p>
            <a:pPr>
              <a:defRPr/>
            </a:pPr>
            <a:r>
              <a:rPr lang="en-US" sz="1600" dirty="0">
                <a:cs typeface="+mn-cs"/>
              </a:rPr>
              <a:t>Dear Hiring Manager:</a:t>
            </a:r>
          </a:p>
          <a:p>
            <a:pPr>
              <a:defRPr/>
            </a:pPr>
            <a:r>
              <a:rPr lang="en-US" sz="1600" dirty="0">
                <a:cs typeface="+mn-cs"/>
              </a:rPr>
              <a:t> </a:t>
            </a:r>
          </a:p>
          <a:p>
            <a:pPr>
              <a:defRPr/>
            </a:pPr>
            <a:r>
              <a:rPr lang="en-US" sz="1600" dirty="0">
                <a:cs typeface="+mn-cs"/>
              </a:rPr>
              <a:t>Please consider me for the Research Aide student position in the Office of Knowledge Enterprise Development. My education and experience are closely aligned with the job description, and I know I would be able to significantly contribute to your team.</a:t>
            </a:r>
          </a:p>
          <a:p>
            <a:pPr>
              <a:defRPr/>
            </a:pPr>
            <a:r>
              <a:rPr lang="en-US" sz="1600" dirty="0">
                <a:cs typeface="+mn-cs"/>
              </a:rPr>
              <a:t> </a:t>
            </a:r>
          </a:p>
          <a:p>
            <a:pPr>
              <a:defRPr/>
            </a:pPr>
            <a:r>
              <a:rPr lang="en-US" sz="1600" dirty="0">
                <a:cs typeface="+mn-cs"/>
              </a:rPr>
              <a:t>I am currently a Global Studies junior here at ASU, with previous experience in data collection and research.  During my time on the Executive Council of Speech &amp; Debate, I researched and wrote over twenty speeches, as well as used Excel to compile and maintain a database of over 200 members.  </a:t>
            </a:r>
          </a:p>
          <a:p>
            <a:pPr>
              <a:defRPr/>
            </a:pPr>
            <a:r>
              <a:rPr lang="en-US" sz="1600" dirty="0">
                <a:cs typeface="+mn-cs"/>
              </a:rPr>
              <a:t> </a:t>
            </a:r>
          </a:p>
          <a:p>
            <a:pPr>
              <a:defRPr/>
            </a:pPr>
            <a:r>
              <a:rPr lang="en-US" sz="1600" dirty="0">
                <a:cs typeface="+mn-cs"/>
              </a:rPr>
              <a:t>The Research Aide position would allow me to apply these skills that I have developed in a way that fits with my personal interests.  Last semester in my </a:t>
            </a:r>
            <a:r>
              <a:rPr lang="en-US" sz="1600" i="1" dirty="0">
                <a:cs typeface="+mn-cs"/>
              </a:rPr>
              <a:t>Contemporary Global Trends</a:t>
            </a:r>
            <a:r>
              <a:rPr lang="en-US" sz="1600" dirty="0">
                <a:cs typeface="+mn-cs"/>
              </a:rPr>
              <a:t> course I completed a semester-long research project that included assessing finance trends within the World Bank.  This current project you are working on would be of great interest to me for my honors thesis through Barrett, The Honors College.</a:t>
            </a:r>
          </a:p>
          <a:p>
            <a:pPr>
              <a:defRPr/>
            </a:pPr>
            <a:r>
              <a:rPr lang="en-US" sz="1600" dirty="0">
                <a:cs typeface="+mn-cs"/>
              </a:rPr>
              <a:t> </a:t>
            </a:r>
          </a:p>
          <a:p>
            <a:pPr>
              <a:defRPr/>
            </a:pPr>
            <a:r>
              <a:rPr lang="en-US" sz="1600" dirty="0">
                <a:cs typeface="+mn-cs"/>
              </a:rPr>
              <a:t>I would appreciate an opportunity to meet with you to discuss my qualifications and to learn more about this opportunity. I may be reached at (480) 123-4567 or </a:t>
            </a:r>
            <a:r>
              <a:rPr lang="en-US" sz="1600" u="sng" dirty="0">
                <a:cs typeface="+mn-cs"/>
                <a:hlinkClick r:id="rId3"/>
              </a:rPr>
              <a:t>johndoe@asu.edu</a:t>
            </a:r>
            <a:r>
              <a:rPr lang="en-US" sz="1600" dirty="0">
                <a:cs typeface="+mn-cs"/>
              </a:rPr>
              <a:t> to set up a convenient time.</a:t>
            </a:r>
          </a:p>
          <a:p>
            <a:pPr>
              <a:defRPr/>
            </a:pPr>
            <a:r>
              <a:rPr lang="en-US" sz="1600" dirty="0">
                <a:cs typeface="+mn-cs"/>
              </a:rPr>
              <a:t> Thank you for your consideration. I look forward to meeting with you.</a:t>
            </a:r>
          </a:p>
          <a:p>
            <a:pPr>
              <a:defRPr/>
            </a:pPr>
            <a:r>
              <a:rPr lang="en-US" sz="1600" dirty="0">
                <a:cs typeface="+mn-cs"/>
              </a:rPr>
              <a:t> </a:t>
            </a:r>
          </a:p>
          <a:p>
            <a:pPr>
              <a:defRPr/>
            </a:pPr>
            <a:r>
              <a:rPr lang="en-US" sz="1600" dirty="0">
                <a:cs typeface="+mn-cs"/>
              </a:rPr>
              <a:t>Sincerely,</a:t>
            </a:r>
          </a:p>
          <a:p>
            <a:pPr>
              <a:defRPr/>
            </a:pPr>
            <a:r>
              <a:rPr lang="en-US" sz="1600" dirty="0">
                <a:cs typeface="+mn-cs"/>
              </a:rPr>
              <a:t>John Doe</a:t>
            </a:r>
          </a:p>
        </p:txBody>
      </p:sp>
      <p:sp>
        <p:nvSpPr>
          <p:cNvPr id="11267" name="Rectangle 3"/>
          <p:cNvSpPr>
            <a:spLocks noChangeArrowheads="1"/>
          </p:cNvSpPr>
          <p:nvPr/>
        </p:nvSpPr>
        <p:spPr bwMode="auto">
          <a:xfrm>
            <a:off x="520700" y="273050"/>
            <a:ext cx="8432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endParaRPr lang="en-US" altLang="en-US" sz="3200" b="1">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algn="ctr">
              <a:defRPr/>
            </a:pPr>
            <a:r>
              <a:rPr lang="en-US" sz="6000" b="1" dirty="0">
                <a:latin typeface="Tahoma" pitchFamily="34" charset="0"/>
                <a:cs typeface="Tahoma" pitchFamily="34" charset="0"/>
              </a:rPr>
              <a:t>Apply, apply, apply!</a:t>
            </a:r>
            <a:endParaRPr lang="en-US" sz="6000" dirty="0">
              <a:cs typeface="+mn-cs"/>
            </a:endParaRPr>
          </a:p>
        </p:txBody>
      </p:sp>
      <p:sp>
        <p:nvSpPr>
          <p:cNvPr id="12291" name="Rectangle 3"/>
          <p:cNvSpPr>
            <a:spLocks noChangeArrowheads="1"/>
          </p:cNvSpPr>
          <p:nvPr/>
        </p:nvSpPr>
        <p:spPr bwMode="auto">
          <a:xfrm>
            <a:off x="520700" y="273050"/>
            <a:ext cx="8432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endParaRPr lang="en-US" altLang="en-US" sz="3200" b="1">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marL="685800" indent="-685800">
              <a:buFont typeface="Arial" pitchFamily="34" charset="0"/>
              <a:buChar char="•"/>
              <a:defRPr/>
            </a:pPr>
            <a:r>
              <a:rPr lang="en-US" sz="4800" b="1" dirty="0">
                <a:latin typeface="Tahoma" pitchFamily="34" charset="0"/>
                <a:ea typeface="Tahoma" pitchFamily="34" charset="0"/>
                <a:cs typeface="Tahoma" pitchFamily="34" charset="0"/>
              </a:rPr>
              <a:t>25 apps = 5 interviews =1 offer</a:t>
            </a:r>
          </a:p>
          <a:p>
            <a:pPr marL="685800" indent="-685800">
              <a:buFont typeface="Arial" pitchFamily="34" charset="0"/>
              <a:buChar char="•"/>
              <a:defRPr/>
            </a:pPr>
            <a:r>
              <a:rPr lang="en-US" sz="4800" b="1" dirty="0">
                <a:latin typeface="Tahoma" pitchFamily="34" charset="0"/>
                <a:ea typeface="Tahoma" pitchFamily="34" charset="0"/>
                <a:cs typeface="Tahoma" pitchFamily="34" charset="0"/>
              </a:rPr>
              <a:t>Set goals</a:t>
            </a:r>
          </a:p>
        </p:txBody>
      </p:sp>
      <p:sp>
        <p:nvSpPr>
          <p:cNvPr id="13315" name="Rectangle 3"/>
          <p:cNvSpPr>
            <a:spLocks noChangeArrowheads="1"/>
          </p:cNvSpPr>
          <p:nvPr/>
        </p:nvSpPr>
        <p:spPr bwMode="auto">
          <a:xfrm>
            <a:off x="520700" y="836613"/>
            <a:ext cx="84328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4800" b="1">
                <a:solidFill>
                  <a:srgbClr val="FFFFFF"/>
                </a:solidFill>
                <a:latin typeface="Tahoma" pitchFamily="34" charset="0"/>
                <a:cs typeface="Tahoma" pitchFamily="34" charset="0"/>
              </a:rPr>
              <a:t>job search numbers game</a:t>
            </a:r>
          </a:p>
          <a:p>
            <a:pPr eaLnBrk="1" hangingPunct="1">
              <a:lnSpc>
                <a:spcPts val="6500"/>
              </a:lnSpc>
            </a:pPr>
            <a:endParaRPr lang="en-US" altLang="en-US" sz="6000" b="1">
              <a:latin typeface="Tahoma" pitchFamily="34" charset="0"/>
              <a:cs typeface="Tahoma" pitchFamily="34" charset="0"/>
            </a:endParaRPr>
          </a:p>
          <a:p>
            <a:pPr eaLnBrk="1" hangingPunct="1">
              <a:lnSpc>
                <a:spcPts val="6500"/>
              </a:lnSpc>
            </a:pPr>
            <a:endParaRPr lang="en-US" altLang="en-US" sz="3200" b="1">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marL="571500" indent="-571500">
              <a:spcBef>
                <a:spcPct val="50000"/>
              </a:spcBef>
              <a:buFont typeface="Arial" pitchFamily="34" charset="0"/>
              <a:buChar char="•"/>
              <a:defRPr/>
            </a:pPr>
            <a:r>
              <a:rPr lang="en-US" sz="4000" b="1" dirty="0">
                <a:latin typeface="Tahoma" pitchFamily="34" charset="0"/>
                <a:ea typeface="Tahoma" pitchFamily="34" charset="0"/>
                <a:cs typeface="Tahoma" pitchFamily="34" charset="0"/>
              </a:rPr>
              <a:t>it is about building relationships</a:t>
            </a:r>
          </a:p>
          <a:p>
            <a:pPr marL="571500" indent="-571500">
              <a:spcBef>
                <a:spcPct val="50000"/>
              </a:spcBef>
              <a:buFont typeface="Arial" pitchFamily="34" charset="0"/>
              <a:buChar char="•"/>
              <a:defRPr/>
            </a:pPr>
            <a:r>
              <a:rPr lang="en-US" sz="4000" b="1" dirty="0">
                <a:latin typeface="Tahoma" pitchFamily="34" charset="0"/>
                <a:ea typeface="Tahoma" pitchFamily="34" charset="0"/>
                <a:cs typeface="Tahoma" pitchFamily="34" charset="0"/>
              </a:rPr>
              <a:t>networking leads to more than 70% of job offers</a:t>
            </a:r>
          </a:p>
        </p:txBody>
      </p:sp>
      <p:sp>
        <p:nvSpPr>
          <p:cNvPr id="15363" name="Rectangle 3"/>
          <p:cNvSpPr>
            <a:spLocks noChangeArrowheads="1"/>
          </p:cNvSpPr>
          <p:nvPr/>
        </p:nvSpPr>
        <p:spPr bwMode="auto">
          <a:xfrm>
            <a:off x="520700" y="273050"/>
            <a:ext cx="84328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5400" b="1">
                <a:solidFill>
                  <a:srgbClr val="FFFFFF"/>
                </a:solidFill>
                <a:latin typeface="Tahoma" pitchFamily="34" charset="0"/>
                <a:cs typeface="Tahoma" pitchFamily="34" charset="0"/>
              </a:rPr>
              <a:t>networking</a:t>
            </a:r>
          </a:p>
          <a:p>
            <a:pPr eaLnBrk="1" hangingPunct="1">
              <a:lnSpc>
                <a:spcPts val="6500"/>
              </a:lnSpc>
            </a:pPr>
            <a:endParaRPr lang="en-US" altLang="en-US" sz="6000" b="1">
              <a:latin typeface="Tahoma" pitchFamily="34" charset="0"/>
              <a:cs typeface="Tahoma" pitchFamily="34" charset="0"/>
            </a:endParaRPr>
          </a:p>
          <a:p>
            <a:pPr eaLnBrk="1" hangingPunct="1">
              <a:lnSpc>
                <a:spcPts val="6500"/>
              </a:lnSpc>
            </a:pPr>
            <a:endParaRPr lang="en-US" altLang="en-US" sz="3200" b="1">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838200" y="38100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5200" b="1">
                <a:latin typeface="Tahoma" pitchFamily="34" charset="0"/>
              </a:rPr>
              <a:t>what is </a:t>
            </a:r>
            <a:r>
              <a:rPr lang="en-US" altLang="en-US" sz="5200" b="1">
                <a:solidFill>
                  <a:srgbClr val="FFC000"/>
                </a:solidFill>
                <a:latin typeface="Tahoma" pitchFamily="34" charset="0"/>
              </a:rPr>
              <a:t>networking?</a:t>
            </a:r>
          </a:p>
        </p:txBody>
      </p:sp>
      <p:sp>
        <p:nvSpPr>
          <p:cNvPr id="16387" name="Rectangle 7"/>
          <p:cNvSpPr>
            <a:spLocks noChangeArrowheads="1"/>
          </p:cNvSpPr>
          <p:nvPr/>
        </p:nvSpPr>
        <p:spPr bwMode="auto">
          <a:xfrm>
            <a:off x="685800" y="1295400"/>
            <a:ext cx="746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spcBef>
                <a:spcPct val="20000"/>
              </a:spcBef>
            </a:pPr>
            <a:r>
              <a:rPr lang="en-US" altLang="en-US" sz="2800"/>
              <a:t>   </a:t>
            </a:r>
            <a:r>
              <a:rPr lang="en-US" altLang="en-US">
                <a:latin typeface="Frutiger Linotype"/>
              </a:rPr>
              <a:t>…An organized way to form a “net” of personal contacts who can give you support and information…</a:t>
            </a:r>
            <a:endParaRPr lang="en-US" altLang="en-US"/>
          </a:p>
        </p:txBody>
      </p:sp>
      <p:sp>
        <p:nvSpPr>
          <p:cNvPr id="16388" name="Rectangle 8"/>
          <p:cNvSpPr>
            <a:spLocks noChangeArrowheads="1"/>
          </p:cNvSpPr>
          <p:nvPr/>
        </p:nvSpPr>
        <p:spPr bwMode="auto">
          <a:xfrm>
            <a:off x="0" y="14478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sz="2400">
              <a:latin typeface="Times New Roman" pitchFamily="18" charset="0"/>
            </a:endParaRPr>
          </a:p>
        </p:txBody>
      </p:sp>
      <p:sp>
        <p:nvSpPr>
          <p:cNvPr id="4105" name="Freeform 9"/>
          <p:cNvSpPr>
            <a:spLocks/>
          </p:cNvSpPr>
          <p:nvPr/>
        </p:nvSpPr>
        <p:spPr bwMode="auto">
          <a:xfrm>
            <a:off x="1981200" y="2362200"/>
            <a:ext cx="5527675" cy="3686175"/>
          </a:xfrm>
          <a:custGeom>
            <a:avLst/>
            <a:gdLst/>
            <a:ahLst/>
            <a:cxnLst>
              <a:cxn ang="0">
                <a:pos x="2085" y="1874"/>
              </a:cxn>
              <a:cxn ang="0">
                <a:pos x="1542" y="2240"/>
              </a:cxn>
              <a:cxn ang="0">
                <a:pos x="1165" y="2282"/>
              </a:cxn>
              <a:cxn ang="0">
                <a:pos x="880" y="2210"/>
              </a:cxn>
              <a:cxn ang="0">
                <a:pos x="351" y="1741"/>
              </a:cxn>
              <a:cxn ang="0">
                <a:pos x="212" y="868"/>
              </a:cxn>
              <a:cxn ang="0">
                <a:pos x="443" y="345"/>
              </a:cxn>
              <a:cxn ang="0">
                <a:pos x="788" y="112"/>
              </a:cxn>
              <a:cxn ang="0">
                <a:pos x="1006" y="88"/>
              </a:cxn>
              <a:cxn ang="0">
                <a:pos x="1178" y="130"/>
              </a:cxn>
              <a:cxn ang="0">
                <a:pos x="1496" y="426"/>
              </a:cxn>
              <a:cxn ang="0">
                <a:pos x="1589" y="982"/>
              </a:cxn>
              <a:cxn ang="0">
                <a:pos x="1430" y="1318"/>
              </a:cxn>
              <a:cxn ang="0">
                <a:pos x="1231" y="1451"/>
              </a:cxn>
              <a:cxn ang="0">
                <a:pos x="1072" y="1454"/>
              </a:cxn>
              <a:cxn ang="0">
                <a:pos x="834" y="1255"/>
              </a:cxn>
              <a:cxn ang="0">
                <a:pos x="774" y="907"/>
              </a:cxn>
              <a:cxn ang="0">
                <a:pos x="867" y="701"/>
              </a:cxn>
              <a:cxn ang="0">
                <a:pos x="986" y="620"/>
              </a:cxn>
              <a:cxn ang="0">
                <a:pos x="1059" y="620"/>
              </a:cxn>
              <a:cxn ang="0">
                <a:pos x="1231" y="889"/>
              </a:cxn>
              <a:cxn ang="0">
                <a:pos x="1125" y="1115"/>
              </a:cxn>
              <a:cxn ang="0">
                <a:pos x="960" y="973"/>
              </a:cxn>
              <a:cxn ang="0">
                <a:pos x="893" y="1043"/>
              </a:cxn>
              <a:cxn ang="0">
                <a:pos x="1066" y="1209"/>
              </a:cxn>
              <a:cxn ang="0">
                <a:pos x="1238" y="1188"/>
              </a:cxn>
              <a:cxn ang="0">
                <a:pos x="1357" y="1091"/>
              </a:cxn>
              <a:cxn ang="0">
                <a:pos x="1423" y="889"/>
              </a:cxn>
              <a:cxn ang="0">
                <a:pos x="1330" y="650"/>
              </a:cxn>
              <a:cxn ang="0">
                <a:pos x="1145" y="541"/>
              </a:cxn>
              <a:cxn ang="0">
                <a:pos x="1006" y="526"/>
              </a:cxn>
              <a:cxn ang="0">
                <a:pos x="840" y="562"/>
              </a:cxn>
              <a:cxn ang="0">
                <a:pos x="668" y="701"/>
              </a:cxn>
              <a:cxn ang="0">
                <a:pos x="582" y="1007"/>
              </a:cxn>
              <a:cxn ang="0">
                <a:pos x="715" y="1369"/>
              </a:cxn>
              <a:cxn ang="0">
                <a:pos x="953" y="1521"/>
              </a:cxn>
              <a:cxn ang="0">
                <a:pos x="1145" y="1548"/>
              </a:cxn>
              <a:cxn ang="0">
                <a:pos x="1397" y="1496"/>
              </a:cxn>
              <a:cxn ang="0">
                <a:pos x="1655" y="1291"/>
              </a:cxn>
              <a:cxn ang="0">
                <a:pos x="1787" y="828"/>
              </a:cxn>
              <a:cxn ang="0">
                <a:pos x="1582" y="272"/>
              </a:cxn>
              <a:cxn ang="0">
                <a:pos x="1205" y="33"/>
              </a:cxn>
              <a:cxn ang="0">
                <a:pos x="933" y="0"/>
              </a:cxn>
              <a:cxn ang="0">
                <a:pos x="589" y="76"/>
              </a:cxn>
              <a:cxn ang="0">
                <a:pos x="205" y="390"/>
              </a:cxn>
              <a:cxn ang="0">
                <a:pos x="0" y="1100"/>
              </a:cxn>
              <a:cxn ang="0">
                <a:pos x="311" y="1959"/>
              </a:cxn>
              <a:cxn ang="0">
                <a:pos x="893" y="2322"/>
              </a:cxn>
              <a:cxn ang="0">
                <a:pos x="1284" y="2370"/>
              </a:cxn>
              <a:cxn ang="0">
                <a:pos x="1622" y="2319"/>
              </a:cxn>
              <a:cxn ang="0">
                <a:pos x="1959" y="2167"/>
              </a:cxn>
              <a:cxn ang="0">
                <a:pos x="2244" y="1926"/>
              </a:cxn>
              <a:cxn ang="0">
                <a:pos x="2469" y="1605"/>
              </a:cxn>
            </a:cxnLst>
            <a:rect l="0" t="0" r="r" b="b"/>
            <a:pathLst>
              <a:path w="2549" h="2370">
                <a:moveTo>
                  <a:pt x="2363" y="1406"/>
                </a:moveTo>
                <a:lnTo>
                  <a:pt x="2290" y="1578"/>
                </a:lnTo>
                <a:lnTo>
                  <a:pt x="2191" y="1735"/>
                </a:lnTo>
                <a:lnTo>
                  <a:pt x="2085" y="1874"/>
                </a:lnTo>
                <a:lnTo>
                  <a:pt x="1966" y="1998"/>
                </a:lnTo>
                <a:lnTo>
                  <a:pt x="1834" y="2101"/>
                </a:lnTo>
                <a:lnTo>
                  <a:pt x="1688" y="2182"/>
                </a:lnTo>
                <a:lnTo>
                  <a:pt x="1542" y="2240"/>
                </a:lnTo>
                <a:lnTo>
                  <a:pt x="1383" y="2276"/>
                </a:lnTo>
                <a:lnTo>
                  <a:pt x="1311" y="2282"/>
                </a:lnTo>
                <a:lnTo>
                  <a:pt x="1238" y="2285"/>
                </a:lnTo>
                <a:lnTo>
                  <a:pt x="1165" y="2282"/>
                </a:lnTo>
                <a:lnTo>
                  <a:pt x="1092" y="2273"/>
                </a:lnTo>
                <a:lnTo>
                  <a:pt x="1019" y="2258"/>
                </a:lnTo>
                <a:lnTo>
                  <a:pt x="946" y="2237"/>
                </a:lnTo>
                <a:lnTo>
                  <a:pt x="880" y="2210"/>
                </a:lnTo>
                <a:lnTo>
                  <a:pt x="807" y="2179"/>
                </a:lnTo>
                <a:lnTo>
                  <a:pt x="629" y="2065"/>
                </a:lnTo>
                <a:lnTo>
                  <a:pt x="476" y="1916"/>
                </a:lnTo>
                <a:lnTo>
                  <a:pt x="351" y="1741"/>
                </a:lnTo>
                <a:lnTo>
                  <a:pt x="264" y="1539"/>
                </a:lnTo>
                <a:lnTo>
                  <a:pt x="212" y="1324"/>
                </a:lnTo>
                <a:lnTo>
                  <a:pt x="192" y="1097"/>
                </a:lnTo>
                <a:lnTo>
                  <a:pt x="212" y="868"/>
                </a:lnTo>
                <a:lnTo>
                  <a:pt x="271" y="638"/>
                </a:lnTo>
                <a:lnTo>
                  <a:pt x="317" y="532"/>
                </a:lnTo>
                <a:lnTo>
                  <a:pt x="377" y="432"/>
                </a:lnTo>
                <a:lnTo>
                  <a:pt x="443" y="345"/>
                </a:lnTo>
                <a:lnTo>
                  <a:pt x="523" y="266"/>
                </a:lnTo>
                <a:lnTo>
                  <a:pt x="602" y="203"/>
                </a:lnTo>
                <a:lnTo>
                  <a:pt x="695" y="151"/>
                </a:lnTo>
                <a:lnTo>
                  <a:pt x="788" y="112"/>
                </a:lnTo>
                <a:lnTo>
                  <a:pt x="880" y="91"/>
                </a:lnTo>
                <a:lnTo>
                  <a:pt x="920" y="88"/>
                </a:lnTo>
                <a:lnTo>
                  <a:pt x="966" y="85"/>
                </a:lnTo>
                <a:lnTo>
                  <a:pt x="1006" y="88"/>
                </a:lnTo>
                <a:lnTo>
                  <a:pt x="1052" y="94"/>
                </a:lnTo>
                <a:lnTo>
                  <a:pt x="1092" y="103"/>
                </a:lnTo>
                <a:lnTo>
                  <a:pt x="1132" y="115"/>
                </a:lnTo>
                <a:lnTo>
                  <a:pt x="1178" y="130"/>
                </a:lnTo>
                <a:lnTo>
                  <a:pt x="1218" y="148"/>
                </a:lnTo>
                <a:lnTo>
                  <a:pt x="1330" y="221"/>
                </a:lnTo>
                <a:lnTo>
                  <a:pt x="1423" y="314"/>
                </a:lnTo>
                <a:lnTo>
                  <a:pt x="1496" y="426"/>
                </a:lnTo>
                <a:lnTo>
                  <a:pt x="1556" y="553"/>
                </a:lnTo>
                <a:lnTo>
                  <a:pt x="1589" y="692"/>
                </a:lnTo>
                <a:lnTo>
                  <a:pt x="1595" y="837"/>
                </a:lnTo>
                <a:lnTo>
                  <a:pt x="1589" y="982"/>
                </a:lnTo>
                <a:lnTo>
                  <a:pt x="1549" y="1125"/>
                </a:lnTo>
                <a:lnTo>
                  <a:pt x="1516" y="1197"/>
                </a:lnTo>
                <a:lnTo>
                  <a:pt x="1476" y="1264"/>
                </a:lnTo>
                <a:lnTo>
                  <a:pt x="1430" y="1318"/>
                </a:lnTo>
                <a:lnTo>
                  <a:pt x="1383" y="1366"/>
                </a:lnTo>
                <a:lnTo>
                  <a:pt x="1337" y="1403"/>
                </a:lnTo>
                <a:lnTo>
                  <a:pt x="1284" y="1433"/>
                </a:lnTo>
                <a:lnTo>
                  <a:pt x="1231" y="1451"/>
                </a:lnTo>
                <a:lnTo>
                  <a:pt x="1185" y="1463"/>
                </a:lnTo>
                <a:lnTo>
                  <a:pt x="1158" y="1466"/>
                </a:lnTo>
                <a:lnTo>
                  <a:pt x="1119" y="1463"/>
                </a:lnTo>
                <a:lnTo>
                  <a:pt x="1072" y="1454"/>
                </a:lnTo>
                <a:lnTo>
                  <a:pt x="1006" y="1430"/>
                </a:lnTo>
                <a:lnTo>
                  <a:pt x="940" y="1384"/>
                </a:lnTo>
                <a:lnTo>
                  <a:pt x="880" y="1327"/>
                </a:lnTo>
                <a:lnTo>
                  <a:pt x="834" y="1255"/>
                </a:lnTo>
                <a:lnTo>
                  <a:pt x="794" y="1176"/>
                </a:lnTo>
                <a:lnTo>
                  <a:pt x="774" y="1088"/>
                </a:lnTo>
                <a:lnTo>
                  <a:pt x="768" y="1001"/>
                </a:lnTo>
                <a:lnTo>
                  <a:pt x="774" y="907"/>
                </a:lnTo>
                <a:lnTo>
                  <a:pt x="801" y="819"/>
                </a:lnTo>
                <a:lnTo>
                  <a:pt x="821" y="774"/>
                </a:lnTo>
                <a:lnTo>
                  <a:pt x="840" y="735"/>
                </a:lnTo>
                <a:lnTo>
                  <a:pt x="867" y="701"/>
                </a:lnTo>
                <a:lnTo>
                  <a:pt x="900" y="671"/>
                </a:lnTo>
                <a:lnTo>
                  <a:pt x="927" y="650"/>
                </a:lnTo>
                <a:lnTo>
                  <a:pt x="953" y="632"/>
                </a:lnTo>
                <a:lnTo>
                  <a:pt x="986" y="620"/>
                </a:lnTo>
                <a:lnTo>
                  <a:pt x="1013" y="614"/>
                </a:lnTo>
                <a:lnTo>
                  <a:pt x="1019" y="614"/>
                </a:lnTo>
                <a:lnTo>
                  <a:pt x="1039" y="614"/>
                </a:lnTo>
                <a:lnTo>
                  <a:pt x="1059" y="620"/>
                </a:lnTo>
                <a:lnTo>
                  <a:pt x="1092" y="632"/>
                </a:lnTo>
                <a:lnTo>
                  <a:pt x="1165" y="689"/>
                </a:lnTo>
                <a:lnTo>
                  <a:pt x="1211" y="780"/>
                </a:lnTo>
                <a:lnTo>
                  <a:pt x="1231" y="889"/>
                </a:lnTo>
                <a:lnTo>
                  <a:pt x="1211" y="1010"/>
                </a:lnTo>
                <a:lnTo>
                  <a:pt x="1185" y="1064"/>
                </a:lnTo>
                <a:lnTo>
                  <a:pt x="1158" y="1097"/>
                </a:lnTo>
                <a:lnTo>
                  <a:pt x="1125" y="1115"/>
                </a:lnTo>
                <a:lnTo>
                  <a:pt x="1085" y="1122"/>
                </a:lnTo>
                <a:lnTo>
                  <a:pt x="1032" y="1100"/>
                </a:lnTo>
                <a:lnTo>
                  <a:pt x="986" y="1049"/>
                </a:lnTo>
                <a:lnTo>
                  <a:pt x="960" y="973"/>
                </a:lnTo>
                <a:lnTo>
                  <a:pt x="953" y="886"/>
                </a:lnTo>
                <a:lnTo>
                  <a:pt x="920" y="880"/>
                </a:lnTo>
                <a:lnTo>
                  <a:pt x="900" y="961"/>
                </a:lnTo>
                <a:lnTo>
                  <a:pt x="893" y="1043"/>
                </a:lnTo>
                <a:lnTo>
                  <a:pt x="913" y="1122"/>
                </a:lnTo>
                <a:lnTo>
                  <a:pt x="980" y="1179"/>
                </a:lnTo>
                <a:lnTo>
                  <a:pt x="1019" y="1197"/>
                </a:lnTo>
                <a:lnTo>
                  <a:pt x="1066" y="1209"/>
                </a:lnTo>
                <a:lnTo>
                  <a:pt x="1105" y="1212"/>
                </a:lnTo>
                <a:lnTo>
                  <a:pt x="1158" y="1209"/>
                </a:lnTo>
                <a:lnTo>
                  <a:pt x="1198" y="1200"/>
                </a:lnTo>
                <a:lnTo>
                  <a:pt x="1238" y="1188"/>
                </a:lnTo>
                <a:lnTo>
                  <a:pt x="1271" y="1170"/>
                </a:lnTo>
                <a:lnTo>
                  <a:pt x="1304" y="1149"/>
                </a:lnTo>
                <a:lnTo>
                  <a:pt x="1330" y="1122"/>
                </a:lnTo>
                <a:lnTo>
                  <a:pt x="1357" y="1091"/>
                </a:lnTo>
                <a:lnTo>
                  <a:pt x="1377" y="1058"/>
                </a:lnTo>
                <a:lnTo>
                  <a:pt x="1397" y="1022"/>
                </a:lnTo>
                <a:lnTo>
                  <a:pt x="1416" y="955"/>
                </a:lnTo>
                <a:lnTo>
                  <a:pt x="1423" y="889"/>
                </a:lnTo>
                <a:lnTo>
                  <a:pt x="1416" y="825"/>
                </a:lnTo>
                <a:lnTo>
                  <a:pt x="1397" y="762"/>
                </a:lnTo>
                <a:lnTo>
                  <a:pt x="1370" y="704"/>
                </a:lnTo>
                <a:lnTo>
                  <a:pt x="1330" y="650"/>
                </a:lnTo>
                <a:lnTo>
                  <a:pt x="1284" y="608"/>
                </a:lnTo>
                <a:lnTo>
                  <a:pt x="1224" y="571"/>
                </a:lnTo>
                <a:lnTo>
                  <a:pt x="1185" y="553"/>
                </a:lnTo>
                <a:lnTo>
                  <a:pt x="1145" y="541"/>
                </a:lnTo>
                <a:lnTo>
                  <a:pt x="1105" y="535"/>
                </a:lnTo>
                <a:lnTo>
                  <a:pt x="1072" y="529"/>
                </a:lnTo>
                <a:lnTo>
                  <a:pt x="1039" y="526"/>
                </a:lnTo>
                <a:lnTo>
                  <a:pt x="1006" y="526"/>
                </a:lnTo>
                <a:lnTo>
                  <a:pt x="980" y="529"/>
                </a:lnTo>
                <a:lnTo>
                  <a:pt x="953" y="532"/>
                </a:lnTo>
                <a:lnTo>
                  <a:pt x="893" y="544"/>
                </a:lnTo>
                <a:lnTo>
                  <a:pt x="840" y="562"/>
                </a:lnTo>
                <a:lnTo>
                  <a:pt x="788" y="586"/>
                </a:lnTo>
                <a:lnTo>
                  <a:pt x="748" y="620"/>
                </a:lnTo>
                <a:lnTo>
                  <a:pt x="701" y="656"/>
                </a:lnTo>
                <a:lnTo>
                  <a:pt x="668" y="701"/>
                </a:lnTo>
                <a:lnTo>
                  <a:pt x="642" y="750"/>
                </a:lnTo>
                <a:lnTo>
                  <a:pt x="615" y="804"/>
                </a:lnTo>
                <a:lnTo>
                  <a:pt x="589" y="904"/>
                </a:lnTo>
                <a:lnTo>
                  <a:pt x="582" y="1007"/>
                </a:lnTo>
                <a:lnTo>
                  <a:pt x="589" y="1106"/>
                </a:lnTo>
                <a:lnTo>
                  <a:pt x="615" y="1200"/>
                </a:lnTo>
                <a:lnTo>
                  <a:pt x="655" y="1291"/>
                </a:lnTo>
                <a:lnTo>
                  <a:pt x="715" y="1369"/>
                </a:lnTo>
                <a:lnTo>
                  <a:pt x="781" y="1436"/>
                </a:lnTo>
                <a:lnTo>
                  <a:pt x="867" y="1487"/>
                </a:lnTo>
                <a:lnTo>
                  <a:pt x="913" y="1505"/>
                </a:lnTo>
                <a:lnTo>
                  <a:pt x="953" y="1521"/>
                </a:lnTo>
                <a:lnTo>
                  <a:pt x="999" y="1533"/>
                </a:lnTo>
                <a:lnTo>
                  <a:pt x="1046" y="1542"/>
                </a:lnTo>
                <a:lnTo>
                  <a:pt x="1092" y="1545"/>
                </a:lnTo>
                <a:lnTo>
                  <a:pt x="1145" y="1548"/>
                </a:lnTo>
                <a:lnTo>
                  <a:pt x="1191" y="1548"/>
                </a:lnTo>
                <a:lnTo>
                  <a:pt x="1238" y="1542"/>
                </a:lnTo>
                <a:lnTo>
                  <a:pt x="1317" y="1524"/>
                </a:lnTo>
                <a:lnTo>
                  <a:pt x="1397" y="1496"/>
                </a:lnTo>
                <a:lnTo>
                  <a:pt x="1469" y="1457"/>
                </a:lnTo>
                <a:lnTo>
                  <a:pt x="1542" y="1412"/>
                </a:lnTo>
                <a:lnTo>
                  <a:pt x="1602" y="1354"/>
                </a:lnTo>
                <a:lnTo>
                  <a:pt x="1655" y="1291"/>
                </a:lnTo>
                <a:lnTo>
                  <a:pt x="1695" y="1218"/>
                </a:lnTo>
                <a:lnTo>
                  <a:pt x="1728" y="1140"/>
                </a:lnTo>
                <a:lnTo>
                  <a:pt x="1767" y="982"/>
                </a:lnTo>
                <a:lnTo>
                  <a:pt x="1787" y="828"/>
                </a:lnTo>
                <a:lnTo>
                  <a:pt x="1774" y="674"/>
                </a:lnTo>
                <a:lnTo>
                  <a:pt x="1734" y="529"/>
                </a:lnTo>
                <a:lnTo>
                  <a:pt x="1668" y="393"/>
                </a:lnTo>
                <a:lnTo>
                  <a:pt x="1582" y="272"/>
                </a:lnTo>
                <a:lnTo>
                  <a:pt x="1476" y="169"/>
                </a:lnTo>
                <a:lnTo>
                  <a:pt x="1350" y="91"/>
                </a:lnTo>
                <a:lnTo>
                  <a:pt x="1277" y="58"/>
                </a:lnTo>
                <a:lnTo>
                  <a:pt x="1205" y="33"/>
                </a:lnTo>
                <a:lnTo>
                  <a:pt x="1132" y="15"/>
                </a:lnTo>
                <a:lnTo>
                  <a:pt x="1059" y="6"/>
                </a:lnTo>
                <a:lnTo>
                  <a:pt x="993" y="0"/>
                </a:lnTo>
                <a:lnTo>
                  <a:pt x="933" y="0"/>
                </a:lnTo>
                <a:lnTo>
                  <a:pt x="880" y="3"/>
                </a:lnTo>
                <a:lnTo>
                  <a:pt x="827" y="9"/>
                </a:lnTo>
                <a:lnTo>
                  <a:pt x="701" y="33"/>
                </a:lnTo>
                <a:lnTo>
                  <a:pt x="589" y="76"/>
                </a:lnTo>
                <a:lnTo>
                  <a:pt x="476" y="133"/>
                </a:lnTo>
                <a:lnTo>
                  <a:pt x="377" y="206"/>
                </a:lnTo>
                <a:lnTo>
                  <a:pt x="284" y="293"/>
                </a:lnTo>
                <a:lnTo>
                  <a:pt x="205" y="390"/>
                </a:lnTo>
                <a:lnTo>
                  <a:pt x="139" y="502"/>
                </a:lnTo>
                <a:lnTo>
                  <a:pt x="86" y="623"/>
                </a:lnTo>
                <a:lnTo>
                  <a:pt x="20" y="859"/>
                </a:lnTo>
                <a:lnTo>
                  <a:pt x="0" y="1100"/>
                </a:lnTo>
                <a:lnTo>
                  <a:pt x="26" y="1336"/>
                </a:lnTo>
                <a:lnTo>
                  <a:pt x="86" y="1563"/>
                </a:lnTo>
                <a:lnTo>
                  <a:pt x="178" y="1771"/>
                </a:lnTo>
                <a:lnTo>
                  <a:pt x="311" y="1959"/>
                </a:lnTo>
                <a:lnTo>
                  <a:pt x="476" y="2116"/>
                </a:lnTo>
                <a:lnTo>
                  <a:pt x="668" y="2237"/>
                </a:lnTo>
                <a:lnTo>
                  <a:pt x="781" y="2285"/>
                </a:lnTo>
                <a:lnTo>
                  <a:pt x="893" y="2322"/>
                </a:lnTo>
                <a:lnTo>
                  <a:pt x="999" y="2349"/>
                </a:lnTo>
                <a:lnTo>
                  <a:pt x="1099" y="2364"/>
                </a:lnTo>
                <a:lnTo>
                  <a:pt x="1191" y="2370"/>
                </a:lnTo>
                <a:lnTo>
                  <a:pt x="1284" y="2370"/>
                </a:lnTo>
                <a:lnTo>
                  <a:pt x="1364" y="2367"/>
                </a:lnTo>
                <a:lnTo>
                  <a:pt x="1436" y="2358"/>
                </a:lnTo>
                <a:lnTo>
                  <a:pt x="1529" y="2343"/>
                </a:lnTo>
                <a:lnTo>
                  <a:pt x="1622" y="2319"/>
                </a:lnTo>
                <a:lnTo>
                  <a:pt x="1708" y="2291"/>
                </a:lnTo>
                <a:lnTo>
                  <a:pt x="1794" y="2255"/>
                </a:lnTo>
                <a:lnTo>
                  <a:pt x="1880" y="2213"/>
                </a:lnTo>
                <a:lnTo>
                  <a:pt x="1959" y="2167"/>
                </a:lnTo>
                <a:lnTo>
                  <a:pt x="2039" y="2116"/>
                </a:lnTo>
                <a:lnTo>
                  <a:pt x="2112" y="2056"/>
                </a:lnTo>
                <a:lnTo>
                  <a:pt x="2178" y="1995"/>
                </a:lnTo>
                <a:lnTo>
                  <a:pt x="2244" y="1926"/>
                </a:lnTo>
                <a:lnTo>
                  <a:pt x="2304" y="1853"/>
                </a:lnTo>
                <a:lnTo>
                  <a:pt x="2363" y="1774"/>
                </a:lnTo>
                <a:lnTo>
                  <a:pt x="2416" y="1693"/>
                </a:lnTo>
                <a:lnTo>
                  <a:pt x="2469" y="1605"/>
                </a:lnTo>
                <a:lnTo>
                  <a:pt x="2509" y="1514"/>
                </a:lnTo>
                <a:lnTo>
                  <a:pt x="2549" y="1421"/>
                </a:lnTo>
                <a:lnTo>
                  <a:pt x="2363" y="1406"/>
                </a:lnTo>
                <a:close/>
              </a:path>
            </a:pathLst>
          </a:custGeom>
          <a:solidFill>
            <a:schemeClr val="accent1">
              <a:lumMod val="20000"/>
              <a:lumOff val="80000"/>
            </a:schemeClr>
          </a:solidFill>
          <a:ln w="9525">
            <a:noFill/>
            <a:round/>
            <a:headEnd/>
            <a:tailEnd/>
          </a:ln>
        </p:spPr>
        <p:txBody>
          <a:bodyPr/>
          <a:lstStyle/>
          <a:p>
            <a:pPr>
              <a:defRPr/>
            </a:pPr>
            <a:endParaRPr lang="en-US">
              <a:cs typeface="+mn-cs"/>
            </a:endParaRPr>
          </a:p>
        </p:txBody>
      </p:sp>
      <p:sp>
        <p:nvSpPr>
          <p:cNvPr id="16390" name="Text Box 10"/>
          <p:cNvSpPr txBox="1">
            <a:spLocks noChangeArrowheads="1"/>
          </p:cNvSpPr>
          <p:nvPr/>
        </p:nvSpPr>
        <p:spPr bwMode="auto">
          <a:xfrm>
            <a:off x="3886200" y="3581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2400" b="1">
                <a:latin typeface="Frutiger Linotype"/>
              </a:rPr>
              <a:t>YOU</a:t>
            </a:r>
          </a:p>
        </p:txBody>
      </p:sp>
      <p:sp>
        <p:nvSpPr>
          <p:cNvPr id="16391" name="Text Box 11"/>
          <p:cNvSpPr txBox="1">
            <a:spLocks noChangeArrowheads="1"/>
          </p:cNvSpPr>
          <p:nvPr/>
        </p:nvSpPr>
        <p:spPr bwMode="auto">
          <a:xfrm>
            <a:off x="2819400" y="4038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Personal &amp; Family Friends</a:t>
            </a:r>
          </a:p>
        </p:txBody>
      </p:sp>
      <p:sp>
        <p:nvSpPr>
          <p:cNvPr id="16392" name="Text Box 12"/>
          <p:cNvSpPr txBox="1">
            <a:spLocks noChangeArrowheads="1"/>
          </p:cNvSpPr>
          <p:nvPr/>
        </p:nvSpPr>
        <p:spPr bwMode="auto">
          <a:xfrm>
            <a:off x="4191000" y="4495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Instructors &amp; Classmates</a:t>
            </a:r>
          </a:p>
        </p:txBody>
      </p:sp>
      <p:sp>
        <p:nvSpPr>
          <p:cNvPr id="16393" name="Oval 13"/>
          <p:cNvSpPr>
            <a:spLocks noChangeArrowheads="1"/>
          </p:cNvSpPr>
          <p:nvPr/>
        </p:nvSpPr>
        <p:spPr bwMode="auto">
          <a:xfrm>
            <a:off x="4191000" y="3429000"/>
            <a:ext cx="228600" cy="2286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a:p>
        </p:txBody>
      </p:sp>
      <p:sp>
        <p:nvSpPr>
          <p:cNvPr id="16394" name="Text Box 14"/>
          <p:cNvSpPr txBox="1">
            <a:spLocks noChangeArrowheads="1"/>
          </p:cNvSpPr>
          <p:nvPr/>
        </p:nvSpPr>
        <p:spPr bwMode="auto">
          <a:xfrm>
            <a:off x="5105400" y="3733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Coaches &amp; Teammates</a:t>
            </a:r>
          </a:p>
        </p:txBody>
      </p:sp>
      <p:sp>
        <p:nvSpPr>
          <p:cNvPr id="16395" name="Text Box 15"/>
          <p:cNvSpPr txBox="1">
            <a:spLocks noChangeArrowheads="1"/>
          </p:cNvSpPr>
          <p:nvPr/>
        </p:nvSpPr>
        <p:spPr bwMode="auto">
          <a:xfrm>
            <a:off x="5334000" y="2667000"/>
            <a:ext cx="1219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Church &amp; Club Members</a:t>
            </a:r>
          </a:p>
        </p:txBody>
      </p:sp>
      <p:sp>
        <p:nvSpPr>
          <p:cNvPr id="16396" name="Text Box 16"/>
          <p:cNvSpPr txBox="1">
            <a:spLocks noChangeArrowheads="1"/>
          </p:cNvSpPr>
          <p:nvPr/>
        </p:nvSpPr>
        <p:spPr bwMode="auto">
          <a:xfrm>
            <a:off x="4648200" y="220980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Neighbors</a:t>
            </a:r>
          </a:p>
        </p:txBody>
      </p:sp>
      <p:sp>
        <p:nvSpPr>
          <p:cNvPr id="16397" name="Text Box 17"/>
          <p:cNvSpPr txBox="1">
            <a:spLocks noChangeArrowheads="1"/>
          </p:cNvSpPr>
          <p:nvPr/>
        </p:nvSpPr>
        <p:spPr bwMode="auto">
          <a:xfrm>
            <a:off x="6934200" y="6172200"/>
            <a:ext cx="2209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600">
                <a:latin typeface="Times New Roman" pitchFamily="18" charset="0"/>
              </a:rPr>
              <a:t>Courtesy of NSCC Career and Transition Services</a:t>
            </a:r>
          </a:p>
        </p:txBody>
      </p:sp>
      <p:sp>
        <p:nvSpPr>
          <p:cNvPr id="16398" name="Text Box 18"/>
          <p:cNvSpPr txBox="1">
            <a:spLocks noChangeArrowheads="1"/>
          </p:cNvSpPr>
          <p:nvPr/>
        </p:nvSpPr>
        <p:spPr bwMode="auto">
          <a:xfrm>
            <a:off x="3352800" y="2133600"/>
            <a:ext cx="990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Parent’s Friends &amp; Coworkers</a:t>
            </a:r>
          </a:p>
        </p:txBody>
      </p:sp>
      <p:sp>
        <p:nvSpPr>
          <p:cNvPr id="16399" name="Text Box 19"/>
          <p:cNvSpPr txBox="1">
            <a:spLocks noChangeArrowheads="1"/>
          </p:cNvSpPr>
          <p:nvPr/>
        </p:nvSpPr>
        <p:spPr bwMode="auto">
          <a:xfrm>
            <a:off x="1600200" y="2743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Past Coworkers &amp; Employers</a:t>
            </a:r>
          </a:p>
        </p:txBody>
      </p:sp>
      <p:sp>
        <p:nvSpPr>
          <p:cNvPr id="16400" name="Text Box 20"/>
          <p:cNvSpPr txBox="1">
            <a:spLocks noChangeArrowheads="1"/>
          </p:cNvSpPr>
          <p:nvPr/>
        </p:nvSpPr>
        <p:spPr bwMode="auto">
          <a:xfrm>
            <a:off x="1447800" y="3657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People where I volunteer</a:t>
            </a:r>
          </a:p>
        </p:txBody>
      </p:sp>
      <p:sp>
        <p:nvSpPr>
          <p:cNvPr id="16401" name="Text Box 21"/>
          <p:cNvSpPr txBox="1">
            <a:spLocks noChangeArrowheads="1"/>
          </p:cNvSpPr>
          <p:nvPr/>
        </p:nvSpPr>
        <p:spPr bwMode="auto">
          <a:xfrm>
            <a:off x="1524000" y="472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Internet web sites &amp; chat groups</a:t>
            </a:r>
          </a:p>
        </p:txBody>
      </p:sp>
      <p:sp>
        <p:nvSpPr>
          <p:cNvPr id="16402" name="Text Box 22"/>
          <p:cNvSpPr txBox="1">
            <a:spLocks noChangeArrowheads="1"/>
          </p:cNvSpPr>
          <p:nvPr/>
        </p:nvSpPr>
        <p:spPr bwMode="auto">
          <a:xfrm>
            <a:off x="2362200" y="556260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Job Clubs</a:t>
            </a:r>
          </a:p>
        </p:txBody>
      </p:sp>
      <p:sp>
        <p:nvSpPr>
          <p:cNvPr id="16403" name="Text Box 23"/>
          <p:cNvSpPr txBox="1">
            <a:spLocks noChangeArrowheads="1"/>
          </p:cNvSpPr>
          <p:nvPr/>
        </p:nvSpPr>
        <p:spPr bwMode="auto">
          <a:xfrm>
            <a:off x="3886200" y="5638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Casual Acquaintances</a:t>
            </a:r>
          </a:p>
        </p:txBody>
      </p:sp>
      <p:sp>
        <p:nvSpPr>
          <p:cNvPr id="16404" name="Text Box 24"/>
          <p:cNvSpPr txBox="1">
            <a:spLocks noChangeArrowheads="1"/>
          </p:cNvSpPr>
          <p:nvPr/>
        </p:nvSpPr>
        <p:spPr bwMode="auto">
          <a:xfrm>
            <a:off x="5334000" y="56388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Local business people</a:t>
            </a:r>
          </a:p>
        </p:txBody>
      </p:sp>
      <p:sp>
        <p:nvSpPr>
          <p:cNvPr id="16405" name="Text Box 25"/>
          <p:cNvSpPr txBox="1">
            <a:spLocks noChangeArrowheads="1"/>
          </p:cNvSpPr>
          <p:nvPr/>
        </p:nvSpPr>
        <p:spPr bwMode="auto">
          <a:xfrm>
            <a:off x="5638800" y="5029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People where I regularly do business</a:t>
            </a:r>
          </a:p>
        </p:txBody>
      </p:sp>
      <p:sp>
        <p:nvSpPr>
          <p:cNvPr id="16406" name="Text Box 26"/>
          <p:cNvSpPr txBox="1">
            <a:spLocks noChangeArrowheads="1"/>
          </p:cNvSpPr>
          <p:nvPr/>
        </p:nvSpPr>
        <p:spPr bwMode="auto">
          <a:xfrm>
            <a:off x="5562600" y="4572000"/>
            <a:ext cx="327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50000"/>
              </a:spcBef>
            </a:pPr>
            <a:r>
              <a:rPr lang="en-US" altLang="en-US" sz="1200" b="1">
                <a:latin typeface="Frutiger Linotype"/>
              </a:rPr>
              <a:t>People doing work that looks interesting</a:t>
            </a:r>
          </a:p>
        </p:txBody>
      </p:sp>
      <p:sp>
        <p:nvSpPr>
          <p:cNvPr id="16407" name="Oval 28"/>
          <p:cNvSpPr>
            <a:spLocks noChangeArrowheads="1"/>
          </p:cNvSpPr>
          <p:nvPr/>
        </p:nvSpPr>
        <p:spPr bwMode="auto">
          <a:xfrm>
            <a:off x="2590800" y="27432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08" name="Oval 34"/>
          <p:cNvSpPr>
            <a:spLocks noChangeArrowheads="1"/>
          </p:cNvSpPr>
          <p:nvPr/>
        </p:nvSpPr>
        <p:spPr bwMode="auto">
          <a:xfrm>
            <a:off x="4114800" y="22098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09" name="Oval 35"/>
          <p:cNvSpPr>
            <a:spLocks noChangeArrowheads="1"/>
          </p:cNvSpPr>
          <p:nvPr/>
        </p:nvSpPr>
        <p:spPr bwMode="auto">
          <a:xfrm>
            <a:off x="2133600" y="36576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10" name="Oval 36"/>
          <p:cNvSpPr>
            <a:spLocks noChangeArrowheads="1"/>
          </p:cNvSpPr>
          <p:nvPr/>
        </p:nvSpPr>
        <p:spPr bwMode="auto">
          <a:xfrm>
            <a:off x="4953000" y="25146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11" name="Oval 37"/>
          <p:cNvSpPr>
            <a:spLocks noChangeArrowheads="1"/>
          </p:cNvSpPr>
          <p:nvPr/>
        </p:nvSpPr>
        <p:spPr bwMode="auto">
          <a:xfrm>
            <a:off x="3429000" y="39624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12" name="Oval 39"/>
          <p:cNvSpPr>
            <a:spLocks noChangeArrowheads="1"/>
          </p:cNvSpPr>
          <p:nvPr/>
        </p:nvSpPr>
        <p:spPr bwMode="auto">
          <a:xfrm>
            <a:off x="5029200" y="44196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13" name="Oval 40"/>
          <p:cNvSpPr>
            <a:spLocks noChangeArrowheads="1"/>
          </p:cNvSpPr>
          <p:nvPr/>
        </p:nvSpPr>
        <p:spPr bwMode="auto">
          <a:xfrm>
            <a:off x="5638800" y="32766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14" name="Oval 41"/>
          <p:cNvSpPr>
            <a:spLocks noChangeArrowheads="1"/>
          </p:cNvSpPr>
          <p:nvPr/>
        </p:nvSpPr>
        <p:spPr bwMode="auto">
          <a:xfrm>
            <a:off x="2286000" y="46482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15" name="Oval 42"/>
          <p:cNvSpPr>
            <a:spLocks noChangeArrowheads="1"/>
          </p:cNvSpPr>
          <p:nvPr/>
        </p:nvSpPr>
        <p:spPr bwMode="auto">
          <a:xfrm>
            <a:off x="7086600" y="48006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16" name="Oval 43"/>
          <p:cNvSpPr>
            <a:spLocks noChangeArrowheads="1"/>
          </p:cNvSpPr>
          <p:nvPr/>
        </p:nvSpPr>
        <p:spPr bwMode="auto">
          <a:xfrm>
            <a:off x="5638800" y="37338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17" name="Oval 44"/>
          <p:cNvSpPr>
            <a:spLocks noChangeArrowheads="1"/>
          </p:cNvSpPr>
          <p:nvPr/>
        </p:nvSpPr>
        <p:spPr bwMode="auto">
          <a:xfrm>
            <a:off x="6096000" y="56388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18" name="Oval 45"/>
          <p:cNvSpPr>
            <a:spLocks noChangeArrowheads="1"/>
          </p:cNvSpPr>
          <p:nvPr/>
        </p:nvSpPr>
        <p:spPr bwMode="auto">
          <a:xfrm>
            <a:off x="3810000" y="58674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19" name="Oval 46"/>
          <p:cNvSpPr>
            <a:spLocks noChangeArrowheads="1"/>
          </p:cNvSpPr>
          <p:nvPr/>
        </p:nvSpPr>
        <p:spPr bwMode="auto">
          <a:xfrm>
            <a:off x="2971800" y="54864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
        <p:nvSpPr>
          <p:cNvPr id="16420" name="Oval 47"/>
          <p:cNvSpPr>
            <a:spLocks noChangeArrowheads="1"/>
          </p:cNvSpPr>
          <p:nvPr/>
        </p:nvSpPr>
        <p:spPr bwMode="auto">
          <a:xfrm>
            <a:off x="6629400" y="5334000"/>
            <a:ext cx="76200" cy="76200"/>
          </a:xfrm>
          <a:prstGeom prst="ellipse">
            <a:avLst/>
          </a:prstGeom>
          <a:solidFill>
            <a:schemeClr val="tx1"/>
          </a:solidFill>
          <a:ln w="12700" cap="sq">
            <a:solidFill>
              <a:schemeClr val="tx1"/>
            </a:solidFill>
            <a:round/>
            <a:headEnd type="none" w="sm" len="sm"/>
            <a:tailEnd type="none" w="sm" len="sm"/>
          </a:ln>
        </p:spPr>
        <p:txBody>
          <a:bodyPr wrap="none"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a:p>
        </p:txBody>
      </p:sp>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5"/>
          <p:cNvSpPr txBox="1">
            <a:spLocks noChangeArrowheads="1"/>
          </p:cNvSpPr>
          <p:nvPr/>
        </p:nvSpPr>
        <p:spPr bwMode="auto">
          <a:xfrm>
            <a:off x="0" y="227013"/>
            <a:ext cx="2717800" cy="7699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4400" b="1">
                <a:latin typeface="Tahoma" pitchFamily="34" charset="0"/>
                <a:cs typeface="Tahoma" pitchFamily="34" charset="0"/>
              </a:rPr>
              <a:t>practice</a:t>
            </a:r>
          </a:p>
        </p:txBody>
      </p:sp>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15900" y="482600"/>
            <a:ext cx="85344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US" altLang="en-US" sz="6000" b="1">
                <a:latin typeface="Tahoma" pitchFamily="34" charset="0"/>
                <a:cs typeface="Tahoma" pitchFamily="34" charset="0"/>
              </a:rPr>
              <a:t>sample questions:</a:t>
            </a:r>
          </a:p>
          <a:p>
            <a:pPr>
              <a:spcBef>
                <a:spcPct val="50000"/>
              </a:spcBef>
              <a:buFont typeface="Arial" pitchFamily="34" charset="0"/>
              <a:buChar char="•"/>
            </a:pPr>
            <a:r>
              <a:rPr lang="en-US" altLang="en-US" sz="2800">
                <a:latin typeface="Tahoma" pitchFamily="34" charset="0"/>
                <a:cs typeface="Tahoma" pitchFamily="34" charset="0"/>
              </a:rPr>
              <a:t>tell me about yourself…</a:t>
            </a:r>
          </a:p>
          <a:p>
            <a:pPr>
              <a:spcBef>
                <a:spcPct val="50000"/>
              </a:spcBef>
              <a:buFont typeface="Arial" pitchFamily="34" charset="0"/>
              <a:buChar char="•"/>
            </a:pPr>
            <a:r>
              <a:rPr lang="en-US" altLang="en-US" sz="2800">
                <a:latin typeface="Tahoma" pitchFamily="34" charset="0"/>
                <a:cs typeface="Tahoma" pitchFamily="34" charset="0"/>
              </a:rPr>
              <a:t>tell me about an experience when you were a member of a productive team. what part did you play?</a:t>
            </a:r>
          </a:p>
          <a:p>
            <a:pPr>
              <a:spcBef>
                <a:spcPct val="50000"/>
              </a:spcBef>
              <a:buFont typeface="Arial" pitchFamily="34" charset="0"/>
              <a:buChar char="•"/>
            </a:pPr>
            <a:r>
              <a:rPr lang="en-US" altLang="en-US" sz="2800">
                <a:latin typeface="Tahoma" pitchFamily="34" charset="0"/>
                <a:cs typeface="Tahoma" pitchFamily="34" charset="0"/>
              </a:rPr>
              <a:t>tell me about a boss or co-worker that you didn’t like, why and how you handled working with him/her.</a:t>
            </a:r>
          </a:p>
          <a:p>
            <a:pPr>
              <a:spcBef>
                <a:spcPct val="50000"/>
              </a:spcBef>
              <a:buFont typeface="Arial" pitchFamily="34" charset="0"/>
              <a:buChar char="•"/>
            </a:pPr>
            <a:r>
              <a:rPr lang="en-US" altLang="en-US" sz="2800">
                <a:latin typeface="Tahoma" pitchFamily="34" charset="0"/>
                <a:cs typeface="Tahoma" pitchFamily="34" charset="0"/>
              </a:rPr>
              <a:t>give an example of a time when you were proud of an accomplishment. what was the accomplishment?</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a:solidFill>
                <a:schemeClr val="lt1"/>
              </a:solidFill>
              <a:latin typeface="Arial" pitchFamily="34" charset="0"/>
              <a:ea typeface="+mn-ea"/>
            </a:endParaRPr>
          </a:p>
        </p:txBody>
      </p:sp>
      <p:pic>
        <p:nvPicPr>
          <p:cNvPr id="194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p:cNvSpPr>
            <a:spLocks noChangeArrowheads="1"/>
          </p:cNvSpPr>
          <p:nvPr/>
        </p:nvSpPr>
        <p:spPr bwMode="auto">
          <a:xfrm>
            <a:off x="0" y="5727700"/>
            <a:ext cx="5232400" cy="8334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4400" b="1">
                <a:solidFill>
                  <a:schemeClr val="bg1"/>
                </a:solidFill>
                <a:latin typeface="Tahoma" pitchFamily="34" charset="0"/>
                <a:cs typeface="Tahoma" pitchFamily="34" charset="0"/>
              </a:rPr>
              <a:t>dress for </a:t>
            </a:r>
            <a:r>
              <a:rPr lang="en-US" altLang="en-US" sz="4400" b="1">
                <a:solidFill>
                  <a:srgbClr val="FFB310"/>
                </a:solidFill>
                <a:latin typeface="Tahoma" pitchFamily="34" charset="0"/>
                <a:cs typeface="Tahoma" pitchFamily="34" charset="0"/>
              </a:rPr>
              <a:t>success!</a:t>
            </a:r>
            <a:endParaRPr lang="en-US" altLang="en-US" sz="4400" b="1">
              <a:solidFill>
                <a:schemeClr val="bg1"/>
              </a:solidFill>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5"/>
          <p:cNvSpPr txBox="1">
            <a:spLocks noChangeArrowheads="1"/>
          </p:cNvSpPr>
          <p:nvPr/>
        </p:nvSpPr>
        <p:spPr bwMode="auto">
          <a:xfrm>
            <a:off x="4572000" y="5815013"/>
            <a:ext cx="4572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4000" b="1">
                <a:latin typeface="Tahoma" pitchFamily="34" charset="0"/>
                <a:cs typeface="Tahoma" pitchFamily="34" charset="0"/>
              </a:rPr>
              <a:t>first impressions</a:t>
            </a:r>
          </a:p>
        </p:txBody>
      </p:sp>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a:solidFill>
                <a:schemeClr val="lt1"/>
              </a:solidFill>
              <a:latin typeface="Arial" pitchFamily="34" charset="0"/>
              <a:ea typeface="+mn-ea"/>
            </a:endParaRPr>
          </a:p>
        </p:txBody>
      </p:sp>
      <p:sp>
        <p:nvSpPr>
          <p:cNvPr id="3075" name="Rectangle 3"/>
          <p:cNvSpPr>
            <a:spLocks noChangeArrowheads="1"/>
          </p:cNvSpPr>
          <p:nvPr/>
        </p:nvSpPr>
        <p:spPr bwMode="auto">
          <a:xfrm>
            <a:off x="215900" y="2801938"/>
            <a:ext cx="43561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5400" b="1">
                <a:solidFill>
                  <a:schemeClr val="bg1"/>
                </a:solidFill>
                <a:latin typeface="Tahoma" pitchFamily="34" charset="0"/>
                <a:cs typeface="Tahoma" pitchFamily="34" charset="0"/>
              </a:rPr>
              <a:t>overview</a:t>
            </a:r>
          </a:p>
        </p:txBody>
      </p:sp>
      <p:sp>
        <p:nvSpPr>
          <p:cNvPr id="3076" name="TextBox 6"/>
          <p:cNvSpPr txBox="1">
            <a:spLocks noChangeArrowheads="1"/>
          </p:cNvSpPr>
          <p:nvPr/>
        </p:nvSpPr>
        <p:spPr bwMode="auto">
          <a:xfrm>
            <a:off x="3506788" y="442913"/>
            <a:ext cx="1409700" cy="932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30000">
                <a:solidFill>
                  <a:srgbClr val="FFB310"/>
                </a:solidFill>
                <a:latin typeface="Arial" pitchFamily="34" charset="0"/>
              </a:rPr>
              <a:t>{</a:t>
            </a:r>
          </a:p>
        </p:txBody>
      </p:sp>
      <p:sp>
        <p:nvSpPr>
          <p:cNvPr id="4101" name="TextBox 9"/>
          <p:cNvSpPr txBox="1">
            <a:spLocks noChangeArrowheads="1"/>
          </p:cNvSpPr>
          <p:nvPr/>
        </p:nvSpPr>
        <p:spPr bwMode="auto">
          <a:xfrm>
            <a:off x="5108575" y="766763"/>
            <a:ext cx="3884613" cy="5324475"/>
          </a:xfrm>
          <a:prstGeom prst="rect">
            <a:avLst/>
          </a:prstGeom>
          <a:noFill/>
          <a:ln>
            <a:noFill/>
          </a:ln>
          <a:extLst/>
        </p:spPr>
        <p:txBody>
          <a:bodyPr>
            <a:spAutoFit/>
          </a:bodyPr>
          <a:lstStyle>
            <a:lvl1pPr marL="457200" indent="-4572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defRPr/>
            </a:pPr>
            <a:r>
              <a:rPr lang="en-US" sz="3400" dirty="0" smtClean="0">
                <a:solidFill>
                  <a:schemeClr val="bg1"/>
                </a:solidFill>
                <a:latin typeface="Tahoma" pitchFamily="34" charset="0"/>
                <a:cs typeface="Tahoma" pitchFamily="34" charset="0"/>
              </a:rPr>
              <a:t>What is work-study?</a:t>
            </a:r>
          </a:p>
          <a:p>
            <a:pPr marL="0" indent="0" eaLnBrk="1" hangingPunct="1">
              <a:defRPr/>
            </a:pPr>
            <a:endParaRPr lang="en-US" sz="3400" dirty="0" smtClean="0">
              <a:solidFill>
                <a:schemeClr val="bg1"/>
              </a:solidFill>
              <a:latin typeface="Tahoma" pitchFamily="34" charset="0"/>
              <a:cs typeface="Tahoma" pitchFamily="34" charset="0"/>
            </a:endParaRPr>
          </a:p>
          <a:p>
            <a:pPr marL="0" indent="0" eaLnBrk="1" hangingPunct="1">
              <a:defRPr/>
            </a:pPr>
            <a:r>
              <a:rPr lang="en-US" sz="3400" dirty="0" smtClean="0">
                <a:solidFill>
                  <a:schemeClr val="bg1"/>
                </a:solidFill>
                <a:latin typeface="Tahoma" pitchFamily="34" charset="0"/>
                <a:cs typeface="Tahoma" pitchFamily="34" charset="0"/>
              </a:rPr>
              <a:t>What do I want to do?</a:t>
            </a:r>
          </a:p>
          <a:p>
            <a:pPr eaLnBrk="1" hangingPunct="1">
              <a:buFont typeface="Tahoma" pitchFamily="34" charset="0"/>
              <a:buChar char="−"/>
              <a:defRPr/>
            </a:pPr>
            <a:endParaRPr lang="en-US" sz="3400" dirty="0" smtClean="0">
              <a:solidFill>
                <a:schemeClr val="bg1"/>
              </a:solidFill>
              <a:latin typeface="Tahoma" pitchFamily="34" charset="0"/>
              <a:cs typeface="Tahoma" pitchFamily="34" charset="0"/>
            </a:endParaRPr>
          </a:p>
          <a:p>
            <a:pPr marL="0" indent="0" eaLnBrk="1" hangingPunct="1">
              <a:defRPr/>
            </a:pPr>
            <a:r>
              <a:rPr lang="en-US" sz="3400" dirty="0" smtClean="0">
                <a:solidFill>
                  <a:schemeClr val="bg1"/>
                </a:solidFill>
                <a:latin typeface="Tahoma" pitchFamily="34" charset="0"/>
                <a:cs typeface="Tahoma" pitchFamily="34" charset="0"/>
              </a:rPr>
              <a:t>Where do I look?</a:t>
            </a:r>
          </a:p>
          <a:p>
            <a:pPr eaLnBrk="1" hangingPunct="1">
              <a:buFont typeface="Tahoma" pitchFamily="34" charset="0"/>
              <a:buChar char="−"/>
              <a:defRPr/>
            </a:pPr>
            <a:endParaRPr lang="en-US" sz="3400" dirty="0" smtClean="0">
              <a:solidFill>
                <a:schemeClr val="bg1"/>
              </a:solidFill>
              <a:latin typeface="Tahoma" pitchFamily="34" charset="0"/>
              <a:cs typeface="Tahoma" pitchFamily="34" charset="0"/>
            </a:endParaRPr>
          </a:p>
          <a:p>
            <a:pPr marL="0" indent="0" eaLnBrk="1" hangingPunct="1">
              <a:defRPr/>
            </a:pPr>
            <a:r>
              <a:rPr lang="en-US" sz="3400" dirty="0" smtClean="0">
                <a:solidFill>
                  <a:schemeClr val="bg1"/>
                </a:solidFill>
                <a:latin typeface="Tahoma" pitchFamily="34" charset="0"/>
                <a:cs typeface="Tahoma" pitchFamily="34" charset="0"/>
              </a:rPr>
              <a:t>How do I succeed?</a:t>
            </a:r>
            <a:endParaRPr lang="en-US" sz="2500" dirty="0" smtClean="0">
              <a:solidFill>
                <a:schemeClr val="bg1"/>
              </a:solidFill>
              <a:latin typeface="Tahoma" pitchFamily="34" charset="0"/>
              <a:cs typeface="Tahoma" pitchFamily="34" charset="0"/>
            </a:endParaRPr>
          </a:p>
          <a:p>
            <a:pPr eaLnBrk="1" hangingPunct="1">
              <a:buFont typeface="Tahoma" pitchFamily="34" charset="0"/>
              <a:buChar char="−"/>
              <a:defRPr/>
            </a:pPr>
            <a:endParaRPr lang="en-US" sz="3400" dirty="0" smtClean="0">
              <a:solidFill>
                <a:schemeClr val="bg1"/>
              </a:solidFill>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marL="0" lvl="1">
              <a:lnSpc>
                <a:spcPct val="90000"/>
              </a:lnSpc>
              <a:spcBef>
                <a:spcPct val="50000"/>
              </a:spcBef>
              <a:defRPr/>
            </a:pPr>
            <a:r>
              <a:rPr lang="en-US" sz="6000" b="1" dirty="0">
                <a:solidFill>
                  <a:schemeClr val="bg1"/>
                </a:solidFill>
                <a:latin typeface="Tahoma" pitchFamily="34" charset="0"/>
                <a:ea typeface="Tahoma" pitchFamily="34" charset="0"/>
                <a:cs typeface="Tahoma" pitchFamily="34" charset="0"/>
              </a:rPr>
              <a:t>next steps</a:t>
            </a:r>
          </a:p>
          <a:p>
            <a:pPr marL="571500" lvl="1" indent="-571500">
              <a:lnSpc>
                <a:spcPct val="90000"/>
              </a:lnSpc>
              <a:spcBef>
                <a:spcPct val="50000"/>
              </a:spcBef>
              <a:buFont typeface="Arial" pitchFamily="34" charset="0"/>
              <a:buChar char="•"/>
              <a:defRPr/>
            </a:pPr>
            <a:r>
              <a:rPr lang="en-US" sz="4000" b="1" dirty="0">
                <a:latin typeface="Tahoma" pitchFamily="34" charset="0"/>
                <a:ea typeface="Tahoma" pitchFamily="34" charset="0"/>
                <a:cs typeface="Tahoma" pitchFamily="34" charset="0"/>
              </a:rPr>
              <a:t>Identify what you want to do</a:t>
            </a:r>
          </a:p>
          <a:p>
            <a:pPr marL="571500" lvl="1" indent="-571500">
              <a:lnSpc>
                <a:spcPct val="90000"/>
              </a:lnSpc>
              <a:spcBef>
                <a:spcPct val="50000"/>
              </a:spcBef>
              <a:buFont typeface="Arial" pitchFamily="34" charset="0"/>
              <a:buChar char="•"/>
              <a:defRPr/>
            </a:pPr>
            <a:r>
              <a:rPr lang="en-US" sz="4000" b="1" dirty="0">
                <a:latin typeface="Tahoma" pitchFamily="34" charset="0"/>
                <a:ea typeface="Tahoma" pitchFamily="34" charset="0"/>
                <a:cs typeface="Tahoma" pitchFamily="34" charset="0"/>
              </a:rPr>
              <a:t>create your elevator speech, resume &amp; cover letter                 	– target for each opportunity </a:t>
            </a:r>
          </a:p>
          <a:p>
            <a:pPr marL="571500" lvl="1" indent="-571500">
              <a:lnSpc>
                <a:spcPct val="90000"/>
              </a:lnSpc>
              <a:spcBef>
                <a:spcPct val="50000"/>
              </a:spcBef>
              <a:buFont typeface="Arial" pitchFamily="34" charset="0"/>
              <a:buChar char="•"/>
              <a:defRPr/>
            </a:pPr>
            <a:r>
              <a:rPr lang="en-US" sz="4000" b="1" dirty="0">
                <a:latin typeface="Tahoma" pitchFamily="34" charset="0"/>
                <a:ea typeface="Tahoma" pitchFamily="34" charset="0"/>
                <a:cs typeface="Tahoma" pitchFamily="34" charset="0"/>
              </a:rPr>
              <a:t>practice interviewing</a:t>
            </a:r>
          </a:p>
        </p:txBody>
      </p:sp>
      <p:sp>
        <p:nvSpPr>
          <p:cNvPr id="21507" name="Rectangle 3"/>
          <p:cNvSpPr>
            <a:spLocks noChangeArrowheads="1"/>
          </p:cNvSpPr>
          <p:nvPr/>
        </p:nvSpPr>
        <p:spPr bwMode="auto">
          <a:xfrm>
            <a:off x="520700" y="273050"/>
            <a:ext cx="84328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endParaRPr lang="en-US" altLang="en-US" sz="5400" b="1">
              <a:solidFill>
                <a:srgbClr val="FFFFFF"/>
              </a:solidFill>
              <a:latin typeface="Tahoma" pitchFamily="34" charset="0"/>
              <a:cs typeface="Tahoma" pitchFamily="34" charset="0"/>
            </a:endParaRPr>
          </a:p>
          <a:p>
            <a:pPr eaLnBrk="1" hangingPunct="1">
              <a:lnSpc>
                <a:spcPts val="6500"/>
              </a:lnSpc>
            </a:pPr>
            <a:endParaRPr lang="en-US" altLang="en-US" sz="6000" b="1">
              <a:latin typeface="Tahoma" pitchFamily="34" charset="0"/>
              <a:cs typeface="Tahoma" pitchFamily="34" charset="0"/>
            </a:endParaRPr>
          </a:p>
          <a:p>
            <a:pPr eaLnBrk="1" hangingPunct="1">
              <a:lnSpc>
                <a:spcPts val="6500"/>
              </a:lnSpc>
            </a:pPr>
            <a:endParaRPr lang="en-US" altLang="en-US" sz="3200" b="1">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marL="0" lvl="1">
              <a:lnSpc>
                <a:spcPct val="90000"/>
              </a:lnSpc>
              <a:spcBef>
                <a:spcPct val="50000"/>
              </a:spcBef>
              <a:defRPr/>
            </a:pPr>
            <a:r>
              <a:rPr lang="en-US" sz="6000" b="1" dirty="0">
                <a:solidFill>
                  <a:schemeClr val="bg1"/>
                </a:solidFill>
                <a:latin typeface="Tahoma" pitchFamily="34" charset="0"/>
                <a:ea typeface="Tahoma" pitchFamily="34" charset="0"/>
                <a:cs typeface="Tahoma" pitchFamily="34" charset="0"/>
              </a:rPr>
              <a:t>next steps</a:t>
            </a:r>
          </a:p>
          <a:p>
            <a:pPr marL="0" lvl="1">
              <a:lnSpc>
                <a:spcPct val="90000"/>
              </a:lnSpc>
              <a:spcBef>
                <a:spcPct val="50000"/>
              </a:spcBef>
              <a:defRPr/>
            </a:pPr>
            <a:r>
              <a:rPr lang="en-US" sz="3600" b="1" dirty="0">
                <a:latin typeface="Tahoma" pitchFamily="34" charset="0"/>
                <a:ea typeface="Tahoma" pitchFamily="34" charset="0"/>
                <a:cs typeface="Tahoma" pitchFamily="34" charset="0"/>
              </a:rPr>
              <a:t>use a variety of methods &amp; resources:</a:t>
            </a:r>
          </a:p>
          <a:p>
            <a:pPr marL="571500" lvl="1" indent="-571500">
              <a:lnSpc>
                <a:spcPct val="90000"/>
              </a:lnSpc>
              <a:spcBef>
                <a:spcPct val="50000"/>
              </a:spcBef>
              <a:buFont typeface="Arial" pitchFamily="34" charset="0"/>
              <a:buChar char="•"/>
              <a:defRPr/>
            </a:pPr>
            <a:r>
              <a:rPr lang="en-US" sz="3600" b="1" dirty="0">
                <a:latin typeface="Tahoma" pitchFamily="34" charset="0"/>
                <a:ea typeface="Tahoma" pitchFamily="34" charset="0"/>
                <a:cs typeface="Tahoma" pitchFamily="34" charset="0"/>
              </a:rPr>
              <a:t>apply, apply, apply</a:t>
            </a:r>
          </a:p>
          <a:p>
            <a:pPr marL="571500" lvl="1" indent="-571500">
              <a:lnSpc>
                <a:spcPct val="90000"/>
              </a:lnSpc>
              <a:spcBef>
                <a:spcPct val="50000"/>
              </a:spcBef>
              <a:buFont typeface="Arial" pitchFamily="34" charset="0"/>
              <a:buChar char="•"/>
              <a:defRPr/>
            </a:pPr>
            <a:r>
              <a:rPr lang="en-US" sz="3600" b="1" dirty="0">
                <a:latin typeface="Tahoma" pitchFamily="34" charset="0"/>
                <a:ea typeface="Tahoma" pitchFamily="34" charset="0"/>
                <a:cs typeface="Tahoma" pitchFamily="34" charset="0"/>
              </a:rPr>
              <a:t>network and talk with </a:t>
            </a:r>
            <a:r>
              <a:rPr lang="en-US" sz="3600" b="1" dirty="0" smtClean="0">
                <a:latin typeface="Tahoma" pitchFamily="34" charset="0"/>
                <a:ea typeface="Tahoma" pitchFamily="34" charset="0"/>
                <a:cs typeface="Tahoma" pitchFamily="34" charset="0"/>
              </a:rPr>
              <a:t>people</a:t>
            </a:r>
            <a:endParaRPr lang="en-US" sz="3600" b="1" dirty="0">
              <a:latin typeface="Tahoma" pitchFamily="34" charset="0"/>
              <a:ea typeface="Tahoma" pitchFamily="34" charset="0"/>
              <a:cs typeface="Tahoma" pitchFamily="34" charset="0"/>
            </a:endParaRPr>
          </a:p>
        </p:txBody>
      </p:sp>
      <p:sp>
        <p:nvSpPr>
          <p:cNvPr id="22531" name="Rectangle 3"/>
          <p:cNvSpPr>
            <a:spLocks noChangeArrowheads="1"/>
          </p:cNvSpPr>
          <p:nvPr/>
        </p:nvSpPr>
        <p:spPr bwMode="auto">
          <a:xfrm>
            <a:off x="520700" y="273050"/>
            <a:ext cx="84328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endParaRPr lang="en-US" altLang="en-US" sz="5400" b="1">
              <a:solidFill>
                <a:srgbClr val="FFFFFF"/>
              </a:solidFill>
              <a:latin typeface="Tahoma" pitchFamily="34" charset="0"/>
              <a:cs typeface="Tahoma" pitchFamily="34" charset="0"/>
            </a:endParaRPr>
          </a:p>
          <a:p>
            <a:pPr eaLnBrk="1" hangingPunct="1">
              <a:lnSpc>
                <a:spcPts val="6500"/>
              </a:lnSpc>
            </a:pPr>
            <a:endParaRPr lang="en-US" altLang="en-US" sz="6000" b="1">
              <a:latin typeface="Tahoma" pitchFamily="34" charset="0"/>
              <a:cs typeface="Tahoma" pitchFamily="34" charset="0"/>
            </a:endParaRPr>
          </a:p>
          <a:p>
            <a:pPr eaLnBrk="1" hangingPunct="1">
              <a:lnSpc>
                <a:spcPts val="6500"/>
              </a:lnSpc>
            </a:pPr>
            <a:endParaRPr lang="en-US" altLang="en-US" sz="3200" b="1">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marL="0" lvl="1">
              <a:lnSpc>
                <a:spcPct val="90000"/>
              </a:lnSpc>
              <a:spcBef>
                <a:spcPct val="50000"/>
              </a:spcBef>
              <a:defRPr/>
            </a:pPr>
            <a:r>
              <a:rPr lang="en-US" sz="6000" b="1" dirty="0">
                <a:solidFill>
                  <a:schemeClr val="bg1"/>
                </a:solidFill>
                <a:latin typeface="Tahoma" pitchFamily="34" charset="0"/>
                <a:ea typeface="Tahoma" pitchFamily="34" charset="0"/>
                <a:cs typeface="Tahoma" pitchFamily="34" charset="0"/>
              </a:rPr>
              <a:t>next steps</a:t>
            </a:r>
          </a:p>
          <a:p>
            <a:pPr marL="0" lvl="1">
              <a:lnSpc>
                <a:spcPct val="90000"/>
              </a:lnSpc>
              <a:spcBef>
                <a:spcPct val="50000"/>
              </a:spcBef>
              <a:defRPr/>
            </a:pPr>
            <a:endParaRPr lang="en-US" sz="2800" b="1" dirty="0">
              <a:solidFill>
                <a:schemeClr val="bg1"/>
              </a:solidFill>
              <a:latin typeface="Tahoma" pitchFamily="34" charset="0"/>
              <a:ea typeface="Tahoma" pitchFamily="34" charset="0"/>
              <a:cs typeface="Tahoma" pitchFamily="34" charset="0"/>
            </a:endParaRPr>
          </a:p>
          <a:p>
            <a:pPr marL="571500" lvl="1" indent="-571500">
              <a:lnSpc>
                <a:spcPct val="90000"/>
              </a:lnSpc>
              <a:spcBef>
                <a:spcPct val="50000"/>
              </a:spcBef>
              <a:buFont typeface="Arial" pitchFamily="34" charset="0"/>
              <a:buChar char="•"/>
              <a:defRPr/>
            </a:pPr>
            <a:r>
              <a:rPr lang="en-US" sz="3600" b="1" dirty="0">
                <a:latin typeface="Tahoma" pitchFamily="34" charset="0"/>
                <a:ea typeface="Tahoma" pitchFamily="34" charset="0"/>
                <a:cs typeface="Tahoma" pitchFamily="34" charset="0"/>
              </a:rPr>
              <a:t>follow up with everyone you meet</a:t>
            </a:r>
          </a:p>
          <a:p>
            <a:pPr marL="571500" lvl="1" indent="-571500">
              <a:lnSpc>
                <a:spcPct val="90000"/>
              </a:lnSpc>
              <a:spcBef>
                <a:spcPct val="50000"/>
              </a:spcBef>
              <a:buFont typeface="Arial" pitchFamily="34" charset="0"/>
              <a:buChar char="•"/>
              <a:defRPr/>
            </a:pPr>
            <a:r>
              <a:rPr lang="en-US" sz="3600" b="1" dirty="0">
                <a:latin typeface="Tahoma" pitchFamily="34" charset="0"/>
                <a:ea typeface="Tahoma" pitchFamily="34" charset="0"/>
                <a:cs typeface="Tahoma" pitchFamily="34" charset="0"/>
              </a:rPr>
              <a:t>be sure to send prompt thank-you e-mail or note after an interview</a:t>
            </a:r>
          </a:p>
        </p:txBody>
      </p:sp>
      <p:sp>
        <p:nvSpPr>
          <p:cNvPr id="23555" name="Rectangle 3"/>
          <p:cNvSpPr>
            <a:spLocks noChangeArrowheads="1"/>
          </p:cNvSpPr>
          <p:nvPr/>
        </p:nvSpPr>
        <p:spPr bwMode="auto">
          <a:xfrm>
            <a:off x="520700" y="273050"/>
            <a:ext cx="84328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endParaRPr lang="en-US" altLang="en-US" sz="5400" b="1">
              <a:solidFill>
                <a:srgbClr val="FFFFFF"/>
              </a:solidFill>
              <a:latin typeface="Tahoma" pitchFamily="34" charset="0"/>
              <a:cs typeface="Tahoma" pitchFamily="34" charset="0"/>
            </a:endParaRPr>
          </a:p>
          <a:p>
            <a:pPr eaLnBrk="1" hangingPunct="1">
              <a:lnSpc>
                <a:spcPts val="6500"/>
              </a:lnSpc>
            </a:pPr>
            <a:endParaRPr lang="en-US" altLang="en-US" sz="6000" b="1">
              <a:latin typeface="Tahoma" pitchFamily="34" charset="0"/>
              <a:cs typeface="Tahoma" pitchFamily="34" charset="0"/>
            </a:endParaRPr>
          </a:p>
          <a:p>
            <a:pPr eaLnBrk="1" hangingPunct="1">
              <a:lnSpc>
                <a:spcPts val="6500"/>
              </a:lnSpc>
            </a:pPr>
            <a:endParaRPr lang="en-US" altLang="en-US" sz="3200" b="1">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a:solidFill>
                <a:schemeClr val="lt1"/>
              </a:solidFill>
              <a:latin typeface="Arial" pitchFamily="34" charset="0"/>
              <a:ea typeface="+mn-ea"/>
            </a:endParaRPr>
          </a:p>
        </p:txBody>
      </p:sp>
      <p:sp>
        <p:nvSpPr>
          <p:cNvPr id="24579" name="Rectangle 3"/>
          <p:cNvSpPr>
            <a:spLocks noChangeArrowheads="1"/>
          </p:cNvSpPr>
          <p:nvPr/>
        </p:nvSpPr>
        <p:spPr bwMode="auto">
          <a:xfrm>
            <a:off x="215900" y="2801938"/>
            <a:ext cx="43561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5400" b="1">
                <a:solidFill>
                  <a:schemeClr val="bg1"/>
                </a:solidFill>
                <a:latin typeface="Tahoma" pitchFamily="34" charset="0"/>
                <a:cs typeface="Tahoma" pitchFamily="34" charset="0"/>
              </a:rPr>
              <a:t>in review</a:t>
            </a:r>
          </a:p>
        </p:txBody>
      </p:sp>
      <p:sp>
        <p:nvSpPr>
          <p:cNvPr id="24580" name="TextBox 6"/>
          <p:cNvSpPr txBox="1">
            <a:spLocks noChangeArrowheads="1"/>
          </p:cNvSpPr>
          <p:nvPr/>
        </p:nvSpPr>
        <p:spPr bwMode="auto">
          <a:xfrm>
            <a:off x="3506788" y="442913"/>
            <a:ext cx="1409700" cy="932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30000">
                <a:solidFill>
                  <a:srgbClr val="FFB310"/>
                </a:solidFill>
                <a:latin typeface="Arial" pitchFamily="34" charset="0"/>
              </a:rPr>
              <a:t>{</a:t>
            </a:r>
          </a:p>
        </p:txBody>
      </p:sp>
      <p:sp>
        <p:nvSpPr>
          <p:cNvPr id="4101" name="TextBox 9"/>
          <p:cNvSpPr txBox="1">
            <a:spLocks noChangeArrowheads="1"/>
          </p:cNvSpPr>
          <p:nvPr/>
        </p:nvSpPr>
        <p:spPr bwMode="auto">
          <a:xfrm>
            <a:off x="5032375" y="766763"/>
            <a:ext cx="3884613" cy="5324475"/>
          </a:xfrm>
          <a:prstGeom prst="rect">
            <a:avLst/>
          </a:prstGeom>
          <a:noFill/>
          <a:ln>
            <a:noFill/>
          </a:ln>
          <a:extLst/>
        </p:spPr>
        <p:txBody>
          <a:bodyPr>
            <a:spAutoFit/>
          </a:bodyPr>
          <a:lstStyle>
            <a:lvl1pPr marL="457200" indent="-4572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eaLnBrk="1" hangingPunct="1">
              <a:defRPr/>
            </a:pPr>
            <a:r>
              <a:rPr lang="en-US" sz="3400" dirty="0">
                <a:solidFill>
                  <a:schemeClr val="bg1"/>
                </a:solidFill>
                <a:latin typeface="Tahoma" pitchFamily="34" charset="0"/>
                <a:cs typeface="Tahoma" pitchFamily="34" charset="0"/>
              </a:rPr>
              <a:t>What is work-study</a:t>
            </a:r>
            <a:r>
              <a:rPr lang="en-US" sz="3400" dirty="0" smtClean="0">
                <a:solidFill>
                  <a:schemeClr val="bg1"/>
                </a:solidFill>
                <a:latin typeface="Tahoma" pitchFamily="34" charset="0"/>
                <a:cs typeface="Tahoma" pitchFamily="34" charset="0"/>
              </a:rPr>
              <a:t>?</a:t>
            </a:r>
          </a:p>
          <a:p>
            <a:pPr marL="0" indent="0" eaLnBrk="1" hangingPunct="1">
              <a:defRPr/>
            </a:pPr>
            <a:endParaRPr lang="en-US" sz="3400" dirty="0">
              <a:solidFill>
                <a:schemeClr val="bg1"/>
              </a:solidFill>
              <a:latin typeface="Tahoma" pitchFamily="34" charset="0"/>
              <a:cs typeface="Tahoma" pitchFamily="34" charset="0"/>
            </a:endParaRPr>
          </a:p>
          <a:p>
            <a:pPr marL="0" indent="0" eaLnBrk="1" hangingPunct="1">
              <a:defRPr/>
            </a:pPr>
            <a:r>
              <a:rPr lang="en-US" sz="3400" dirty="0" smtClean="0">
                <a:solidFill>
                  <a:schemeClr val="bg1"/>
                </a:solidFill>
                <a:latin typeface="Tahoma" pitchFamily="34" charset="0"/>
                <a:cs typeface="Tahoma" pitchFamily="34" charset="0"/>
              </a:rPr>
              <a:t>What do I want to do?</a:t>
            </a:r>
          </a:p>
          <a:p>
            <a:pPr eaLnBrk="1" hangingPunct="1">
              <a:buFont typeface="Tahoma" pitchFamily="34" charset="0"/>
              <a:buChar char="−"/>
              <a:defRPr/>
            </a:pPr>
            <a:endParaRPr lang="en-US" sz="3400" dirty="0" smtClean="0">
              <a:solidFill>
                <a:schemeClr val="bg1"/>
              </a:solidFill>
              <a:latin typeface="Tahoma" pitchFamily="34" charset="0"/>
              <a:cs typeface="Tahoma" pitchFamily="34" charset="0"/>
            </a:endParaRPr>
          </a:p>
          <a:p>
            <a:pPr marL="0" indent="0" eaLnBrk="1" hangingPunct="1">
              <a:defRPr/>
            </a:pPr>
            <a:r>
              <a:rPr lang="en-US" sz="3400" dirty="0" smtClean="0">
                <a:solidFill>
                  <a:schemeClr val="bg1"/>
                </a:solidFill>
                <a:latin typeface="Tahoma" pitchFamily="34" charset="0"/>
                <a:cs typeface="Tahoma" pitchFamily="34" charset="0"/>
              </a:rPr>
              <a:t>Where do I look?</a:t>
            </a:r>
          </a:p>
          <a:p>
            <a:pPr eaLnBrk="1" hangingPunct="1">
              <a:buFont typeface="Tahoma" pitchFamily="34" charset="0"/>
              <a:buChar char="−"/>
              <a:defRPr/>
            </a:pPr>
            <a:endParaRPr lang="en-US" sz="3400" dirty="0" smtClean="0">
              <a:solidFill>
                <a:schemeClr val="bg1"/>
              </a:solidFill>
              <a:latin typeface="Tahoma" pitchFamily="34" charset="0"/>
              <a:cs typeface="Tahoma" pitchFamily="34" charset="0"/>
            </a:endParaRPr>
          </a:p>
          <a:p>
            <a:pPr marL="0" indent="0" eaLnBrk="1" hangingPunct="1">
              <a:defRPr/>
            </a:pPr>
            <a:r>
              <a:rPr lang="en-US" sz="3400" dirty="0" smtClean="0">
                <a:solidFill>
                  <a:schemeClr val="bg1"/>
                </a:solidFill>
                <a:latin typeface="Tahoma" pitchFamily="34" charset="0"/>
                <a:cs typeface="Tahoma" pitchFamily="34" charset="0"/>
              </a:rPr>
              <a:t>How do I succeed?</a:t>
            </a:r>
            <a:endParaRPr lang="en-US" sz="2500" dirty="0" smtClean="0">
              <a:solidFill>
                <a:schemeClr val="bg1"/>
              </a:solidFill>
              <a:latin typeface="Tahoma" pitchFamily="34" charset="0"/>
              <a:cs typeface="Tahoma" pitchFamily="34" charset="0"/>
            </a:endParaRPr>
          </a:p>
          <a:p>
            <a:pPr eaLnBrk="1" hangingPunct="1">
              <a:buFont typeface="Tahoma" pitchFamily="34" charset="0"/>
              <a:buChar char="−"/>
              <a:defRPr/>
            </a:pPr>
            <a:endParaRPr lang="en-US" sz="3400" dirty="0" smtClean="0">
              <a:solidFill>
                <a:schemeClr val="bg1"/>
              </a:solidFill>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7938" y="0"/>
            <a:ext cx="9144000" cy="6858000"/>
          </a:xfrm>
          <a:prstGeom prst="rect">
            <a:avLst/>
          </a:prstGeom>
          <a:solidFill>
            <a:srgbClr val="00000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a:solidFill>
                <a:schemeClr val="lt1"/>
              </a:solidFill>
              <a:latin typeface="Arial" pitchFamily="34" charset="0"/>
              <a:ea typeface="+mn-ea"/>
            </a:endParaRPr>
          </a:p>
        </p:txBody>
      </p:sp>
      <p:sp>
        <p:nvSpPr>
          <p:cNvPr id="25603" name="Rectangle 3"/>
          <p:cNvSpPr>
            <a:spLocks noChangeArrowheads="1"/>
          </p:cNvSpPr>
          <p:nvPr/>
        </p:nvSpPr>
        <p:spPr bwMode="auto">
          <a:xfrm>
            <a:off x="520700" y="1206500"/>
            <a:ext cx="8329613"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5400" b="1">
                <a:solidFill>
                  <a:srgbClr val="FFC000"/>
                </a:solidFill>
                <a:latin typeface="Tahoma" pitchFamily="34" charset="0"/>
                <a:cs typeface="Tahoma" pitchFamily="34" charset="0"/>
              </a:rPr>
              <a:t>The sooner you start, the further you’ll go!</a:t>
            </a:r>
            <a:endParaRPr lang="en-US" altLang="en-US" sz="4400" b="1">
              <a:solidFill>
                <a:schemeClr val="bg1"/>
              </a:solidFill>
              <a:latin typeface="Tahoma" pitchFamily="34" charset="0"/>
              <a:cs typeface="Tahoma" pitchFamily="34" charset="0"/>
            </a:endParaRPr>
          </a:p>
        </p:txBody>
      </p:sp>
      <p:sp>
        <p:nvSpPr>
          <p:cNvPr id="15" name="Rectangle 14">
            <a:hlinkClick r:id="rId3"/>
          </p:cNvPr>
          <p:cNvSpPr>
            <a:spLocks noChangeArrowheads="1"/>
          </p:cNvSpPr>
          <p:nvPr/>
        </p:nvSpPr>
        <p:spPr bwMode="auto">
          <a:xfrm>
            <a:off x="7938" y="5160963"/>
            <a:ext cx="9144000" cy="1798637"/>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sz="2000">
              <a:solidFill>
                <a:schemeClr val="lt1"/>
              </a:solidFill>
              <a:latin typeface="Arial" pitchFamily="34" charset="0"/>
              <a:ea typeface="+mn-ea"/>
            </a:endParaRPr>
          </a:p>
        </p:txBody>
      </p:sp>
      <p:sp>
        <p:nvSpPr>
          <p:cNvPr id="25605" name="TextBox 6"/>
          <p:cNvSpPr txBox="1">
            <a:spLocks noChangeArrowheads="1"/>
          </p:cNvSpPr>
          <p:nvPr/>
        </p:nvSpPr>
        <p:spPr bwMode="auto">
          <a:xfrm>
            <a:off x="317500" y="5184775"/>
            <a:ext cx="8509000" cy="1570038"/>
          </a:xfrm>
          <a:prstGeom prst="rect">
            <a:avLst/>
          </a:prstGeom>
          <a:solidFill>
            <a:srgbClr val="FFB31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a:r>
              <a:rPr lang="en-US" altLang="en-US" sz="3200" b="1">
                <a:latin typeface="Tahoma" pitchFamily="34" charset="0"/>
                <a:cs typeface="Tahoma" pitchFamily="34" charset="0"/>
              </a:rPr>
              <a:t>Sandy Somers</a:t>
            </a:r>
          </a:p>
          <a:p>
            <a:pPr algn="r"/>
            <a:r>
              <a:rPr lang="en-US" altLang="en-US" sz="3200" b="1">
                <a:latin typeface="Tahoma" pitchFamily="34" charset="0"/>
                <a:cs typeface="Tahoma" pitchFamily="34" charset="0"/>
              </a:rPr>
              <a:t>asu.edu/career</a:t>
            </a:r>
          </a:p>
          <a:p>
            <a:pPr algn="r"/>
            <a:r>
              <a:rPr lang="en-US" altLang="en-US" sz="3200" b="1">
                <a:latin typeface="Tahoma" pitchFamily="34" charset="0"/>
                <a:cs typeface="Tahoma" pitchFamily="34" charset="0"/>
              </a:rPr>
              <a:t>480-965-2350</a:t>
            </a:r>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304800" y="-762000"/>
            <a:ext cx="8229600" cy="863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endParaRPr lang="en-US" altLang="en-US" sz="6600" b="1">
              <a:solidFill>
                <a:srgbClr val="660033"/>
              </a:solidFill>
              <a:latin typeface="Tahoma" pitchFamily="34" charset="0"/>
            </a:endParaRPr>
          </a:p>
          <a:p>
            <a:endParaRPr lang="en-US" altLang="en-US" sz="6600" b="1">
              <a:solidFill>
                <a:srgbClr val="660033"/>
              </a:solidFill>
              <a:latin typeface="Tahoma" pitchFamily="34" charset="0"/>
            </a:endParaRPr>
          </a:p>
          <a:p>
            <a:pPr algn="ctr"/>
            <a:endParaRPr lang="en-US" altLang="en-US" sz="6600" b="1">
              <a:solidFill>
                <a:srgbClr val="660033"/>
              </a:solidFill>
              <a:latin typeface="Tahoma" pitchFamily="34" charset="0"/>
            </a:endParaRPr>
          </a:p>
          <a:p>
            <a:pPr algn="ctr"/>
            <a:r>
              <a:rPr lang="en-US" altLang="en-US" sz="6600" b="1">
                <a:solidFill>
                  <a:srgbClr val="660033"/>
                </a:solidFill>
                <a:latin typeface="Tahoma" pitchFamily="34" charset="0"/>
                <a:hlinkClick r:id="rId3"/>
              </a:rPr>
              <a:t>what is work-study</a:t>
            </a:r>
            <a:endParaRPr lang="en-US" altLang="en-US" sz="6600" b="1">
              <a:solidFill>
                <a:srgbClr val="660033"/>
              </a:solidFill>
              <a:latin typeface="Tahoma" pitchFamily="34" charset="0"/>
            </a:endParaRPr>
          </a:p>
          <a:p>
            <a:endParaRPr lang="en-US" altLang="en-US" sz="6600" b="1">
              <a:solidFill>
                <a:srgbClr val="660033"/>
              </a:solidFill>
              <a:latin typeface="Tahoma" pitchFamily="34" charset="0"/>
            </a:endParaRPr>
          </a:p>
          <a:p>
            <a:endParaRPr lang="en-US" altLang="en-US" sz="6600" b="1">
              <a:solidFill>
                <a:srgbClr val="660033"/>
              </a:solidFill>
              <a:latin typeface="Tahoma" pitchFamily="34" charset="0"/>
            </a:endParaRPr>
          </a:p>
          <a:p>
            <a:endParaRPr lang="en-US" altLang="en-US" sz="6600" b="1">
              <a:solidFill>
                <a:srgbClr val="660033"/>
              </a:solidFill>
              <a:latin typeface="Tahoma" pitchFamily="34" charset="0"/>
            </a:endParaRPr>
          </a:p>
          <a:p>
            <a:endParaRPr lang="en-US" altLang="en-US" sz="3200">
              <a:solidFill>
                <a:srgbClr val="660033"/>
              </a:solidFill>
            </a:endParaRPr>
          </a:p>
        </p:txBody>
      </p:sp>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FFB310"/>
              </a:solidFill>
              <a:latin typeface="Arial" pitchFamily="34" charset="0"/>
              <a:ea typeface="+mn-ea"/>
            </a:endParaRPr>
          </a:p>
        </p:txBody>
      </p:sp>
      <p:sp>
        <p:nvSpPr>
          <p:cNvPr id="5123" name="Rectangle 3"/>
          <p:cNvSpPr>
            <a:spLocks noChangeArrowheads="1"/>
          </p:cNvSpPr>
          <p:nvPr/>
        </p:nvSpPr>
        <p:spPr bwMode="auto">
          <a:xfrm>
            <a:off x="355600" y="127000"/>
            <a:ext cx="84328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endParaRPr lang="en-US" altLang="en-US" sz="5400" b="1">
              <a:solidFill>
                <a:srgbClr val="FFFFFF"/>
              </a:solidFill>
              <a:latin typeface="Tahoma" pitchFamily="34" charset="0"/>
              <a:cs typeface="Tahoma" pitchFamily="34" charset="0"/>
            </a:endParaRPr>
          </a:p>
          <a:p>
            <a:pPr eaLnBrk="1" hangingPunct="1">
              <a:lnSpc>
                <a:spcPts val="6500"/>
              </a:lnSpc>
            </a:pPr>
            <a:r>
              <a:rPr lang="en-US" altLang="en-US" sz="5400" b="1">
                <a:solidFill>
                  <a:srgbClr val="FFFFFF"/>
                </a:solidFill>
                <a:latin typeface="Tahoma" pitchFamily="34" charset="0"/>
                <a:cs typeface="Tahoma" pitchFamily="34" charset="0"/>
              </a:rPr>
              <a:t>what do I want to do?</a:t>
            </a:r>
          </a:p>
          <a:p>
            <a:pPr eaLnBrk="1" hangingPunct="1">
              <a:lnSpc>
                <a:spcPts val="6500"/>
              </a:lnSpc>
            </a:pPr>
            <a:endParaRPr lang="en-US" altLang="en-US" sz="6000" b="1">
              <a:latin typeface="Tahoma" pitchFamily="34" charset="0"/>
              <a:cs typeface="Tahoma" pitchFamily="34" charset="0"/>
            </a:endParaRPr>
          </a:p>
          <a:p>
            <a:pPr algn="ctr" eaLnBrk="1" hangingPunct="1">
              <a:lnSpc>
                <a:spcPts val="6500"/>
              </a:lnSpc>
            </a:pPr>
            <a:r>
              <a:rPr lang="en-US" altLang="en-US" sz="3200" b="1">
                <a:latin typeface="Tahoma" pitchFamily="34" charset="0"/>
                <a:cs typeface="Tahoma" pitchFamily="34" charset="0"/>
              </a:rPr>
              <a:t>“what can I do with this major?”</a:t>
            </a:r>
          </a:p>
          <a:p>
            <a:pPr algn="ctr" eaLnBrk="1" hangingPunct="1">
              <a:lnSpc>
                <a:spcPts val="6500"/>
              </a:lnSpc>
            </a:pPr>
            <a:r>
              <a:rPr lang="en-US" altLang="en-US" sz="3200" b="1">
                <a:latin typeface="Tahoma" pitchFamily="34" charset="0"/>
                <a:cs typeface="Tahoma" pitchFamily="34" charset="0"/>
                <a:hlinkClick r:id="rId3"/>
              </a:rPr>
              <a:t>asu.edu/career</a:t>
            </a:r>
            <a:endParaRPr lang="en-US" altLang="en-US" sz="3200" b="1">
              <a:latin typeface="Tahoma" pitchFamily="34" charset="0"/>
              <a:cs typeface="Tahoma" pitchFamily="34" charset="0"/>
            </a:endParaRPr>
          </a:p>
          <a:p>
            <a:pPr eaLnBrk="1" hangingPunct="1">
              <a:lnSpc>
                <a:spcPts val="6500"/>
              </a:lnSpc>
            </a:pPr>
            <a:endParaRPr lang="en-US" altLang="en-US" sz="3200" b="1">
              <a:latin typeface="Tahoma" pitchFamily="34" charset="0"/>
              <a:cs typeface="Tahoma" pitchFamily="34" charset="0"/>
            </a:endParaRPr>
          </a:p>
          <a:p>
            <a:pPr eaLnBrk="1" hangingPunct="1">
              <a:lnSpc>
                <a:spcPts val="6500"/>
              </a:lnSpc>
            </a:pPr>
            <a:endParaRPr lang="en-US" altLang="en-US" sz="3200" b="1">
              <a:latin typeface="Tahoma" pitchFamily="34" charset="0"/>
              <a:cs typeface="Tahoma" pitchFamily="34" charset="0"/>
            </a:endParaRPr>
          </a:p>
          <a:p>
            <a:pPr eaLnBrk="1" hangingPunct="1">
              <a:lnSpc>
                <a:spcPts val="6500"/>
              </a:lnSpc>
            </a:pPr>
            <a:endParaRPr lang="en-US" altLang="en-US" sz="3200" b="1">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FFB310"/>
              </a:solidFill>
              <a:latin typeface="Arial" pitchFamily="34" charset="0"/>
              <a:ea typeface="+mn-ea"/>
            </a:endParaRPr>
          </a:p>
        </p:txBody>
      </p:sp>
      <p:sp>
        <p:nvSpPr>
          <p:cNvPr id="4098" name="Rectangle 3"/>
          <p:cNvSpPr>
            <a:spLocks noChangeArrowheads="1"/>
          </p:cNvSpPr>
          <p:nvPr/>
        </p:nvSpPr>
        <p:spPr bwMode="auto">
          <a:xfrm>
            <a:off x="520700" y="309563"/>
            <a:ext cx="8432800" cy="7594600"/>
          </a:xfrm>
          <a:prstGeom prst="rect">
            <a:avLst/>
          </a:prstGeom>
          <a:noFill/>
          <a:ln>
            <a:noFill/>
          </a:ln>
          <a:extLst/>
        </p:spPr>
        <p:txBody>
          <a:bodyPr>
            <a:spAutoFit/>
          </a:bodyPr>
          <a:lstStyle/>
          <a:p>
            <a:pPr>
              <a:lnSpc>
                <a:spcPts val="6500"/>
              </a:lnSpc>
              <a:defRPr/>
            </a:pPr>
            <a:r>
              <a:rPr lang="en-US" sz="5400" b="1" dirty="0">
                <a:solidFill>
                  <a:srgbClr val="FFFFFF"/>
                </a:solidFill>
                <a:latin typeface="Tahoma" pitchFamily="34" charset="0"/>
                <a:ea typeface="Tahoma" pitchFamily="34" charset="0"/>
                <a:cs typeface="Tahoma" pitchFamily="34" charset="0"/>
              </a:rPr>
              <a:t>prepare</a:t>
            </a:r>
          </a:p>
          <a:p>
            <a:pPr>
              <a:lnSpc>
                <a:spcPts val="6500"/>
              </a:lnSpc>
              <a:defRPr/>
            </a:pPr>
            <a:endParaRPr lang="en-US" sz="6000" b="1" dirty="0">
              <a:latin typeface="Tahoma" pitchFamily="34" charset="0"/>
              <a:ea typeface="Tahoma" pitchFamily="34" charset="0"/>
              <a:cs typeface="Tahoma" pitchFamily="34" charset="0"/>
            </a:endParaRPr>
          </a:p>
          <a:p>
            <a:pPr marL="457200" indent="-457200">
              <a:lnSpc>
                <a:spcPts val="6500"/>
              </a:lnSpc>
              <a:buFont typeface="Arial" pitchFamily="34" charset="0"/>
              <a:buChar char="•"/>
              <a:defRPr/>
            </a:pPr>
            <a:r>
              <a:rPr lang="en-US" sz="3200" b="1" dirty="0">
                <a:latin typeface="Tahoma" pitchFamily="34" charset="0"/>
                <a:ea typeface="Tahoma" pitchFamily="34" charset="0"/>
                <a:cs typeface="Tahoma" pitchFamily="34" charset="0"/>
              </a:rPr>
              <a:t>what do employers want?</a:t>
            </a:r>
          </a:p>
          <a:p>
            <a:pPr marL="457200" indent="-457200">
              <a:lnSpc>
                <a:spcPts val="6500"/>
              </a:lnSpc>
              <a:buFont typeface="Arial" pitchFamily="34" charset="0"/>
              <a:buChar char="•"/>
              <a:defRPr/>
            </a:pPr>
            <a:r>
              <a:rPr lang="en-US" sz="3200" b="1" dirty="0">
                <a:latin typeface="Tahoma" pitchFamily="34" charset="0"/>
                <a:ea typeface="Tahoma" pitchFamily="34" charset="0"/>
                <a:cs typeface="Tahoma" pitchFamily="34" charset="0"/>
              </a:rPr>
              <a:t>what do I have to offer?</a:t>
            </a:r>
          </a:p>
          <a:p>
            <a:pPr marL="457200" indent="-457200">
              <a:lnSpc>
                <a:spcPts val="6500"/>
              </a:lnSpc>
              <a:buFont typeface="Arial" pitchFamily="34" charset="0"/>
              <a:buChar char="•"/>
              <a:defRPr/>
            </a:pPr>
            <a:endParaRPr lang="en-US" sz="3200" b="1" dirty="0">
              <a:latin typeface="Tahoma" pitchFamily="34" charset="0"/>
              <a:ea typeface="Tahoma" pitchFamily="34" charset="0"/>
              <a:cs typeface="Tahoma" pitchFamily="34" charset="0"/>
            </a:endParaRPr>
          </a:p>
          <a:p>
            <a:pPr marL="457200" indent="-457200">
              <a:lnSpc>
                <a:spcPts val="6500"/>
              </a:lnSpc>
              <a:buFont typeface="Arial" pitchFamily="34" charset="0"/>
              <a:buChar char="•"/>
              <a:defRPr/>
            </a:pPr>
            <a:r>
              <a:rPr lang="en-US" sz="3200" b="1" dirty="0">
                <a:latin typeface="Tahoma" pitchFamily="34" charset="0"/>
                <a:ea typeface="Tahoma" pitchFamily="34" charset="0"/>
                <a:cs typeface="Tahoma" pitchFamily="34" charset="0"/>
              </a:rPr>
              <a:t>Identify all skills as they relate to career requirements and preparation</a:t>
            </a:r>
          </a:p>
          <a:p>
            <a:pPr>
              <a:lnSpc>
                <a:spcPts val="6500"/>
              </a:lnSpc>
              <a:defRPr/>
            </a:pPr>
            <a:endParaRPr lang="en-US" sz="3200" b="1" dirty="0">
              <a:latin typeface="Tahoma" pitchFamily="34" charset="0"/>
              <a:ea typeface="Tahoma" pitchFamily="34" charset="0"/>
              <a:cs typeface="Tahoma" pitchFamily="34" charset="0"/>
            </a:endParaRPr>
          </a:p>
          <a:p>
            <a:pPr>
              <a:lnSpc>
                <a:spcPts val="6500"/>
              </a:lnSpc>
              <a:defRPr/>
            </a:pPr>
            <a:endParaRPr lang="en-US" sz="3200" b="1" dirty="0">
              <a:latin typeface="Tahoma" pitchFamily="34" charset="0"/>
              <a:ea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304800"/>
          <a:ext cx="8229600" cy="5851527"/>
        </p:xfrm>
        <a:graphic>
          <a:graphicData uri="http://schemas.openxmlformats.org/drawingml/2006/table">
            <a:tbl>
              <a:tblPr firstRow="1" bandRow="1">
                <a:tableStyleId>{5C22544A-7EE6-4342-B048-85BDC9FD1C3A}</a:tableStyleId>
              </a:tblPr>
              <a:tblGrid>
                <a:gridCol w="3657600"/>
                <a:gridCol w="4572000"/>
              </a:tblGrid>
              <a:tr h="417088">
                <a:tc>
                  <a:txBody>
                    <a:bodyPr/>
                    <a:lstStyle/>
                    <a:p>
                      <a:pPr marL="457200" marR="0">
                        <a:lnSpc>
                          <a:spcPct val="115000"/>
                        </a:lnSpc>
                        <a:spcBef>
                          <a:spcPts val="0"/>
                        </a:spcBef>
                        <a:spcAft>
                          <a:spcPts val="0"/>
                        </a:spcAft>
                      </a:pPr>
                      <a:r>
                        <a:rPr lang="en-US" sz="2000" dirty="0" smtClean="0">
                          <a:solidFill>
                            <a:schemeClr val="tx1"/>
                          </a:solidFill>
                          <a:latin typeface="Tahoma" pitchFamily="34" charset="0"/>
                          <a:ea typeface="Calibri"/>
                          <a:cs typeface="Tahoma" pitchFamily="34" charset="0"/>
                        </a:rPr>
                        <a:t>what employers want</a:t>
                      </a:r>
                      <a:endParaRPr lang="en-US" sz="2000" dirty="0">
                        <a:solidFill>
                          <a:schemeClr val="tx1"/>
                        </a:solidFill>
                        <a:latin typeface="Tahoma" pitchFamily="34" charset="0"/>
                        <a:ea typeface="Calibri"/>
                        <a:cs typeface="Tahoma" pitchFamily="34" charset="0"/>
                      </a:endParaRPr>
                    </a:p>
                  </a:txBody>
                  <a:tcPr marL="68580" marR="68580" marT="0" marB="0">
                    <a:solidFill>
                      <a:srgbClr val="FFB310"/>
                    </a:solidFill>
                  </a:tcPr>
                </a:tc>
                <a:tc>
                  <a:txBody>
                    <a:bodyPr/>
                    <a:lstStyle/>
                    <a:p>
                      <a:pPr marL="457200" marR="0">
                        <a:lnSpc>
                          <a:spcPct val="115000"/>
                        </a:lnSpc>
                        <a:spcBef>
                          <a:spcPts val="0"/>
                        </a:spcBef>
                        <a:spcAft>
                          <a:spcPts val="0"/>
                        </a:spcAft>
                      </a:pPr>
                      <a:r>
                        <a:rPr lang="en-US" sz="2000" dirty="0" smtClean="0">
                          <a:solidFill>
                            <a:schemeClr val="tx1"/>
                          </a:solidFill>
                          <a:latin typeface="Tahoma" pitchFamily="34" charset="0"/>
                          <a:ea typeface="Calibri"/>
                          <a:cs typeface="Tahoma" pitchFamily="34" charset="0"/>
                        </a:rPr>
                        <a:t>what you have</a:t>
                      </a:r>
                      <a:endParaRPr lang="en-US" sz="2000" dirty="0">
                        <a:solidFill>
                          <a:schemeClr val="tx1"/>
                        </a:solidFill>
                        <a:latin typeface="Tahoma" pitchFamily="34" charset="0"/>
                        <a:ea typeface="Calibri"/>
                        <a:cs typeface="Tahoma" pitchFamily="34" charset="0"/>
                      </a:endParaRPr>
                    </a:p>
                  </a:txBody>
                  <a:tcPr marL="68580" marR="68580" marT="0" marB="0">
                    <a:solidFill>
                      <a:srgbClr val="FFB310"/>
                    </a:solidFill>
                  </a:tcPr>
                </a:tc>
              </a:tr>
              <a:tr h="421186">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smtClean="0">
                          <a:solidFill>
                            <a:schemeClr val="tx1"/>
                          </a:solidFill>
                          <a:latin typeface="Tahoma" pitchFamily="34" charset="0"/>
                          <a:ea typeface="Calibri"/>
                          <a:cs typeface="Tahoma" pitchFamily="34" charset="0"/>
                        </a:rPr>
                        <a:t>communication</a:t>
                      </a: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traits </a:t>
                      </a: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teamwork </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school projects </a:t>
                      </a: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motivation/initiative</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personal interests and hobbies </a:t>
                      </a: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analytical</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ASU clubs and organizations </a:t>
                      </a:r>
                    </a:p>
                  </a:txBody>
                  <a:tcPr marL="68580" marR="68580" marT="0" marB="0">
                    <a:solidFill>
                      <a:srgbClr val="FFB310"/>
                    </a:solidFill>
                  </a:tcPr>
                </a:tc>
              </a:tr>
              <a:tr h="425285">
                <a:tc>
                  <a:txBody>
                    <a:bodyPr/>
                    <a:lstStyle/>
                    <a:p>
                      <a:pPr marL="342900" marR="0" lvl="0" indent="-342900">
                        <a:lnSpc>
                          <a:spcPct val="115000"/>
                        </a:lnSpc>
                        <a:spcBef>
                          <a:spcPts val="0"/>
                        </a:spcBef>
                        <a:spcAft>
                          <a:spcPts val="0"/>
                        </a:spcAft>
                        <a:buFont typeface="Times New Roman"/>
                        <a:buChar char="•"/>
                        <a:tabLst>
                          <a:tab pos="457200" algn="l"/>
                        </a:tabLst>
                      </a:pPr>
                      <a:r>
                        <a:rPr lang="en-US" sz="2200">
                          <a:solidFill>
                            <a:schemeClr val="tx1"/>
                          </a:solidFill>
                          <a:latin typeface="Tahoma" pitchFamily="34" charset="0"/>
                          <a:ea typeface="Calibri"/>
                          <a:cs typeface="Tahoma" pitchFamily="34" charset="0"/>
                        </a:rPr>
                        <a:t>computer </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volunteers </a:t>
                      </a:r>
                      <a:r>
                        <a:rPr lang="en-US" sz="2200" dirty="0" smtClean="0">
                          <a:solidFill>
                            <a:schemeClr val="tx1"/>
                          </a:solidFill>
                          <a:latin typeface="Tahoma" pitchFamily="34" charset="0"/>
                          <a:ea typeface="Calibri"/>
                          <a:cs typeface="Tahoma" pitchFamily="34" charset="0"/>
                        </a:rPr>
                        <a:t>/community </a:t>
                      </a:r>
                      <a:r>
                        <a:rPr lang="en-US" sz="2200" dirty="0">
                          <a:solidFill>
                            <a:schemeClr val="tx1"/>
                          </a:solidFill>
                          <a:latin typeface="Tahoma" pitchFamily="34" charset="0"/>
                          <a:ea typeface="Calibri"/>
                          <a:cs typeface="Tahoma" pitchFamily="34" charset="0"/>
                        </a:rPr>
                        <a:t>service </a:t>
                      </a: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flexibility/adaptability</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internships </a:t>
                      </a: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a:solidFill>
                            <a:schemeClr val="tx1"/>
                          </a:solidFill>
                          <a:latin typeface="Tahoma" pitchFamily="34" charset="0"/>
                          <a:ea typeface="Calibri"/>
                          <a:cs typeface="Tahoma" pitchFamily="34" charset="0"/>
                        </a:rPr>
                        <a:t>interpersonal skills</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starter jobs </a:t>
                      </a: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problem solving</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technical</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None/>
                        <a:tabLst>
                          <a:tab pos="457200" algn="l"/>
                        </a:tabLst>
                      </a:pP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detail-oriented</a:t>
                      </a:r>
                    </a:p>
                  </a:txBody>
                  <a:tcPr marL="68580" marR="68580" marT="0" marB="0">
                    <a:solidFill>
                      <a:srgbClr val="FFB310"/>
                    </a:solidFill>
                  </a:tcPr>
                </a:tc>
                <a:tc>
                  <a:txBody>
                    <a:bodyPr/>
                    <a:lstStyle/>
                    <a:p>
                      <a:pPr marL="457200" marR="0">
                        <a:lnSpc>
                          <a:spcPct val="115000"/>
                        </a:lnSpc>
                        <a:spcBef>
                          <a:spcPts val="0"/>
                        </a:spcBef>
                        <a:spcAft>
                          <a:spcPts val="0"/>
                        </a:spcAft>
                      </a:pP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a:solidFill>
                            <a:schemeClr val="tx1"/>
                          </a:solidFill>
                          <a:latin typeface="Tahoma" pitchFamily="34" charset="0"/>
                          <a:ea typeface="Calibri"/>
                          <a:cs typeface="Tahoma" pitchFamily="34" charset="0"/>
                        </a:rPr>
                        <a:t>organizational</a:t>
                      </a:r>
                    </a:p>
                  </a:txBody>
                  <a:tcPr marL="68580" marR="68580" marT="0" marB="0">
                    <a:solidFill>
                      <a:srgbClr val="FFB310"/>
                    </a:solidFill>
                  </a:tcPr>
                </a:tc>
                <a:tc>
                  <a:txBody>
                    <a:bodyPr/>
                    <a:lstStyle/>
                    <a:p>
                      <a:pPr marL="457200" marR="0">
                        <a:lnSpc>
                          <a:spcPct val="115000"/>
                        </a:lnSpc>
                        <a:spcBef>
                          <a:spcPts val="0"/>
                        </a:spcBef>
                        <a:spcAft>
                          <a:spcPts val="0"/>
                        </a:spcAft>
                      </a:pP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a:solidFill>
                            <a:schemeClr val="tx1"/>
                          </a:solidFill>
                          <a:latin typeface="Tahoma" pitchFamily="34" charset="0"/>
                          <a:ea typeface="Calibri"/>
                          <a:cs typeface="Tahoma" pitchFamily="34" charset="0"/>
                        </a:rPr>
                        <a:t>self-confidence</a:t>
                      </a:r>
                    </a:p>
                  </a:txBody>
                  <a:tcPr marL="68580" marR="68580" marT="0" marB="0">
                    <a:solidFill>
                      <a:srgbClr val="FFB310"/>
                    </a:solidFill>
                  </a:tcPr>
                </a:tc>
                <a:tc>
                  <a:txBody>
                    <a:bodyPr/>
                    <a:lstStyle/>
                    <a:p>
                      <a:pPr marL="457200" marR="0">
                        <a:lnSpc>
                          <a:spcPct val="115000"/>
                        </a:lnSpc>
                        <a:spcBef>
                          <a:spcPts val="0"/>
                        </a:spcBef>
                        <a:spcAft>
                          <a:spcPts val="0"/>
                        </a:spcAft>
                      </a:pP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leadership</a:t>
                      </a:r>
                    </a:p>
                  </a:txBody>
                  <a:tcPr marL="68580" marR="68580" marT="0" marB="0">
                    <a:solidFill>
                      <a:srgbClr val="FFB310"/>
                    </a:solidFill>
                  </a:tcPr>
                </a:tc>
                <a:tc>
                  <a:txBody>
                    <a:bodyPr/>
                    <a:lstStyle/>
                    <a:p>
                      <a:pPr marL="457200" marR="0">
                        <a:lnSpc>
                          <a:spcPct val="115000"/>
                        </a:lnSpc>
                        <a:spcBef>
                          <a:spcPts val="0"/>
                        </a:spcBef>
                        <a:spcAft>
                          <a:spcPts val="0"/>
                        </a:spcAft>
                      </a:pP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r>
            </a:tbl>
          </a:graphicData>
        </a:graphic>
      </p:graphicFrame>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FFB310"/>
              </a:solidFill>
              <a:latin typeface="Arial" pitchFamily="34" charset="0"/>
              <a:ea typeface="+mn-ea"/>
            </a:endParaRPr>
          </a:p>
        </p:txBody>
      </p:sp>
      <p:sp>
        <p:nvSpPr>
          <p:cNvPr id="8195" name="Rectangle 3"/>
          <p:cNvSpPr>
            <a:spLocks noChangeArrowheads="1"/>
          </p:cNvSpPr>
          <p:nvPr/>
        </p:nvSpPr>
        <p:spPr bwMode="auto">
          <a:xfrm>
            <a:off x="520700" y="273050"/>
            <a:ext cx="84328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5400" b="1">
                <a:solidFill>
                  <a:srgbClr val="FFFFFF"/>
                </a:solidFill>
                <a:latin typeface="Tahoma" pitchFamily="34" charset="0"/>
                <a:cs typeface="Tahoma" pitchFamily="34" charset="0"/>
              </a:rPr>
              <a:t>where do I look ?</a:t>
            </a:r>
          </a:p>
          <a:p>
            <a:pPr eaLnBrk="1" hangingPunct="1">
              <a:lnSpc>
                <a:spcPts val="6500"/>
              </a:lnSpc>
            </a:pPr>
            <a:endParaRPr lang="en-US" altLang="en-US" sz="6000" b="1">
              <a:latin typeface="Tahoma" pitchFamily="34" charset="0"/>
              <a:cs typeface="Tahoma" pitchFamily="34" charset="0"/>
            </a:endParaRPr>
          </a:p>
          <a:p>
            <a:pPr algn="ctr" eaLnBrk="1" hangingPunct="1">
              <a:lnSpc>
                <a:spcPct val="150000"/>
              </a:lnSpc>
            </a:pPr>
            <a:r>
              <a:rPr lang="en-US" altLang="en-US" sz="3200" b="1">
                <a:latin typeface="Tahoma" pitchFamily="34" charset="0"/>
                <a:cs typeface="Tahoma" pitchFamily="34" charset="0"/>
              </a:rPr>
              <a:t>Student Employment website</a:t>
            </a:r>
            <a:r>
              <a:rPr lang="en-US" altLang="en-US" sz="2000" b="1">
                <a:latin typeface="Tahoma" pitchFamily="34" charset="0"/>
                <a:cs typeface="Tahoma" pitchFamily="34" charset="0"/>
              </a:rPr>
              <a:t>:</a:t>
            </a:r>
          </a:p>
          <a:p>
            <a:pPr algn="ctr" eaLnBrk="1" hangingPunct="1">
              <a:lnSpc>
                <a:spcPct val="150000"/>
              </a:lnSpc>
            </a:pPr>
            <a:r>
              <a:rPr lang="en-US" altLang="en-US" sz="3200">
                <a:latin typeface="Tahoma" pitchFamily="34" charset="0"/>
                <a:cs typeface="Tahoma" pitchFamily="34" charset="0"/>
                <a:hlinkMouseOver r:id="" action="ppaction://hlinkshowjump?jump=nextslide"/>
              </a:rPr>
              <a:t>http://students.asu.edu/employment</a:t>
            </a:r>
            <a:endParaRPr lang="en-US" altLang="en-US" sz="3200">
              <a:latin typeface="Tahoma" pitchFamily="34" charset="0"/>
              <a:cs typeface="Tahoma" pitchFamily="34" charset="0"/>
            </a:endParaRPr>
          </a:p>
          <a:p>
            <a:pPr eaLnBrk="1" hangingPunct="1">
              <a:lnSpc>
                <a:spcPts val="6500"/>
              </a:lnSpc>
            </a:pPr>
            <a:endParaRPr lang="en-US" altLang="en-US" sz="3200" b="1">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defTabSz="914400">
              <a:defRPr/>
            </a:pPr>
            <a:r>
              <a:rPr lang="en-US" sz="2000" b="1" dirty="0">
                <a:latin typeface="Tahoma" pitchFamily="34" charset="0"/>
                <a:ea typeface="Tahoma" pitchFamily="34" charset="0"/>
                <a:cs typeface="Tahoma" pitchFamily="34" charset="0"/>
              </a:rPr>
              <a:t>Research Aide</a:t>
            </a:r>
          </a:p>
          <a:p>
            <a:pPr defTabSz="914400">
              <a:defRPr/>
            </a:pPr>
            <a:endParaRPr lang="en-US" sz="2000" b="1" dirty="0">
              <a:latin typeface="Tahoma" pitchFamily="34" charset="0"/>
              <a:ea typeface="Tahoma" pitchFamily="34" charset="0"/>
              <a:cs typeface="Tahoma" pitchFamily="34" charset="0"/>
            </a:endParaRPr>
          </a:p>
          <a:p>
            <a:pPr defTabSz="914400">
              <a:defRPr/>
            </a:pPr>
            <a:r>
              <a:rPr lang="en-US" sz="2000" b="1" dirty="0">
                <a:latin typeface="Tahoma" pitchFamily="34" charset="0"/>
                <a:ea typeface="Tahoma" pitchFamily="34" charset="0"/>
                <a:cs typeface="Tahoma" pitchFamily="34" charset="0"/>
              </a:rPr>
              <a:t>Description:  </a:t>
            </a:r>
          </a:p>
          <a:p>
            <a:pPr defTabSz="914400">
              <a:defRPr/>
            </a:pPr>
            <a:r>
              <a:rPr lang="en-US" sz="2000" b="1" dirty="0">
                <a:latin typeface="Tahoma" pitchFamily="34" charset="0"/>
                <a:ea typeface="Tahoma" pitchFamily="34" charset="0"/>
                <a:cs typeface="Tahoma" pitchFamily="34" charset="0"/>
              </a:rPr>
              <a:t>A highly-motivated and detail-oriented undergraduate student will assist with data collection, organization and management for an ongoing cross-national study of global inequality and workers rights. Primary responsibilities will include accessing and compiling secondary data sources available through the World Bank, United Nations and other organizations, and collecting materials for a scholarly literature review.</a:t>
            </a:r>
          </a:p>
          <a:p>
            <a:pPr defTabSz="914400">
              <a:defRPr/>
            </a:pPr>
            <a:r>
              <a:rPr lang="en-US" sz="2000" b="1" dirty="0">
                <a:latin typeface="Tahoma" pitchFamily="34" charset="0"/>
                <a:ea typeface="Tahoma" pitchFamily="34" charset="0"/>
                <a:cs typeface="Tahoma" pitchFamily="34" charset="0"/>
              </a:rPr>
              <a:t> </a:t>
            </a:r>
          </a:p>
          <a:p>
            <a:pPr defTabSz="914400">
              <a:defRPr/>
            </a:pPr>
            <a:r>
              <a:rPr lang="en-US" sz="2000" b="1" dirty="0">
                <a:latin typeface="Tahoma" pitchFamily="34" charset="0"/>
                <a:ea typeface="Tahoma" pitchFamily="34" charset="0"/>
                <a:cs typeface="Tahoma" pitchFamily="34" charset="0"/>
              </a:rPr>
              <a:t>General Qualifications:</a:t>
            </a:r>
          </a:p>
          <a:p>
            <a:pPr defTabSz="914400">
              <a:defRPr/>
            </a:pPr>
            <a:r>
              <a:rPr lang="en-US" sz="2000" b="1" dirty="0">
                <a:latin typeface="Tahoma" pitchFamily="34" charset="0"/>
                <a:ea typeface="Tahoma" pitchFamily="34" charset="0"/>
                <a:cs typeface="Tahoma" pitchFamily="34" charset="0"/>
              </a:rPr>
              <a:t>Active interest in social science research, and experience working with Excel, SPSS and/or other statistical software. Ideally, this position would provide preliminary work for an honors thesis or independent research project.</a:t>
            </a:r>
          </a:p>
        </p:txBody>
      </p:sp>
      <p:sp>
        <p:nvSpPr>
          <p:cNvPr id="9219" name="Rectangle 3"/>
          <p:cNvSpPr>
            <a:spLocks noChangeArrowheads="1"/>
          </p:cNvSpPr>
          <p:nvPr/>
        </p:nvSpPr>
        <p:spPr bwMode="auto">
          <a:xfrm>
            <a:off x="520700" y="273050"/>
            <a:ext cx="8432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endParaRPr lang="en-US" altLang="en-US" sz="3200" b="1">
              <a:latin typeface="Tahoma" pitchFamily="34" charset="0"/>
              <a:cs typeface="Tahoma" pitchFamily="34" charset="0"/>
            </a:endParaRPr>
          </a:p>
        </p:txBody>
      </p:sp>
      <p:sp>
        <p:nvSpPr>
          <p:cNvPr id="9220" name="TextBox 1"/>
          <p:cNvSpPr txBox="1">
            <a:spLocks noChangeArrowheads="1"/>
          </p:cNvSpPr>
          <p:nvPr/>
        </p:nvSpPr>
        <p:spPr bwMode="auto">
          <a:xfrm>
            <a:off x="0" y="273050"/>
            <a:ext cx="440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a:solidFill>
                  <a:schemeClr val="bg1"/>
                </a:solidFill>
                <a:latin typeface="Tahoma" pitchFamily="34" charset="0"/>
                <a:cs typeface="Tahoma" pitchFamily="34" charset="0"/>
              </a:rPr>
              <a:t>sample job description</a:t>
            </a:r>
          </a:p>
        </p:txBody>
      </p:sp>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a:solidFill>
                <a:schemeClr val="lt1"/>
              </a:solidFill>
              <a:latin typeface="Arial" pitchFamily="34" charset="0"/>
              <a:ea typeface="+mn-ea"/>
            </a:endParaRPr>
          </a:p>
        </p:txBody>
      </p:sp>
      <p:sp>
        <p:nvSpPr>
          <p:cNvPr id="14339" name="Rectangle 3"/>
          <p:cNvSpPr>
            <a:spLocks noChangeArrowheads="1"/>
          </p:cNvSpPr>
          <p:nvPr/>
        </p:nvSpPr>
        <p:spPr bwMode="auto">
          <a:xfrm>
            <a:off x="520700" y="1206500"/>
            <a:ext cx="8329613"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5400" b="1">
                <a:solidFill>
                  <a:srgbClr val="FFC000"/>
                </a:solidFill>
                <a:latin typeface="Tahoma" pitchFamily="34" charset="0"/>
                <a:cs typeface="Tahoma" pitchFamily="34" charset="0"/>
              </a:rPr>
              <a:t>prepare: </a:t>
            </a:r>
            <a:r>
              <a:rPr lang="en-US" altLang="en-US" sz="4400" b="1">
                <a:solidFill>
                  <a:schemeClr val="bg1"/>
                </a:solidFill>
                <a:latin typeface="Tahoma" pitchFamily="34" charset="0"/>
                <a:cs typeface="Tahoma" pitchFamily="34" charset="0"/>
              </a:rPr>
              <a:t>elevator speech/</a:t>
            </a:r>
          </a:p>
          <a:p>
            <a:pPr eaLnBrk="1" hangingPunct="1">
              <a:lnSpc>
                <a:spcPts val="6500"/>
              </a:lnSpc>
            </a:pPr>
            <a:r>
              <a:rPr lang="en-US" altLang="en-US" sz="4400" b="1">
                <a:solidFill>
                  <a:schemeClr val="bg1"/>
                </a:solidFill>
                <a:latin typeface="Tahoma" pitchFamily="34" charset="0"/>
                <a:cs typeface="Tahoma" pitchFamily="34" charset="0"/>
              </a:rPr>
              <a:t>30-second commercial</a:t>
            </a:r>
          </a:p>
        </p:txBody>
      </p:sp>
      <p:sp>
        <p:nvSpPr>
          <p:cNvPr id="15" name="Rectangle 14">
            <a:hlinkClick r:id="rId3"/>
          </p:cNvPr>
          <p:cNvSpPr>
            <a:spLocks noChangeArrowheads="1"/>
          </p:cNvSpPr>
          <p:nvPr/>
        </p:nvSpPr>
        <p:spPr bwMode="auto">
          <a:xfrm>
            <a:off x="7938" y="5160963"/>
            <a:ext cx="9144000" cy="1798637"/>
          </a:xfrm>
          <a:prstGeom prst="rect">
            <a:avLst/>
          </a:prstGeom>
          <a:solidFill>
            <a:srgbClr val="FFB31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sz="2000">
              <a:solidFill>
                <a:schemeClr val="lt1"/>
              </a:solidFill>
              <a:latin typeface="Arial" pitchFamily="34" charset="0"/>
              <a:ea typeface="+mn-ea"/>
            </a:endParaRPr>
          </a:p>
        </p:txBody>
      </p:sp>
      <p:sp>
        <p:nvSpPr>
          <p:cNvPr id="14341" name="TextBox 6"/>
          <p:cNvSpPr txBox="1">
            <a:spLocks noChangeArrowheads="1"/>
          </p:cNvSpPr>
          <p:nvPr/>
        </p:nvSpPr>
        <p:spPr bwMode="auto">
          <a:xfrm>
            <a:off x="317500" y="5184775"/>
            <a:ext cx="8509000" cy="1446213"/>
          </a:xfrm>
          <a:prstGeom prst="rect">
            <a:avLst/>
          </a:prstGeom>
          <a:solidFill>
            <a:srgbClr val="FFB31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spcBef>
                <a:spcPct val="50000"/>
              </a:spcBef>
            </a:pPr>
            <a:r>
              <a:rPr lang="en-US" altLang="en-US" sz="2200">
                <a:latin typeface="Tahoma" pitchFamily="34" charset="0"/>
                <a:cs typeface="Tahoma" pitchFamily="34" charset="0"/>
              </a:rPr>
              <a:t>“Hi, I’m John Doe. I am a Global Studies major with experience in research and database management. I am detail-oriented and have experience with Excel.  The Research Aide position is an excellent fit with my background and experience.</a:t>
            </a:r>
          </a:p>
        </p:txBody>
      </p:sp>
    </p:spTree>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1798</TotalTime>
  <Words>1285</Words>
  <Application>Microsoft Office PowerPoint</Application>
  <PresentationFormat>On-screen Show (4:3)</PresentationFormat>
  <Paragraphs>276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Audrey</dc:creator>
  <cp:lastModifiedBy>Eric Morin</cp:lastModifiedBy>
  <cp:revision>102</cp:revision>
  <dcterms:created xsi:type="dcterms:W3CDTF">2011-07-19T18:53:07Z</dcterms:created>
  <dcterms:modified xsi:type="dcterms:W3CDTF">2014-03-25T20:49:09Z</dcterms:modified>
</cp:coreProperties>
</file>