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xls" ContentType="application/vnd.ms-excel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wmf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2"/>
  </p:notesMasterIdLst>
  <p:sldIdLst>
    <p:sldId id="256" r:id="rId2"/>
    <p:sldId id="372" r:id="rId3"/>
    <p:sldId id="381" r:id="rId4"/>
    <p:sldId id="386" r:id="rId5"/>
    <p:sldId id="375" r:id="rId6"/>
    <p:sldId id="348" r:id="rId7"/>
    <p:sldId id="371" r:id="rId8"/>
    <p:sldId id="393" r:id="rId9"/>
    <p:sldId id="379" r:id="rId10"/>
    <p:sldId id="380" r:id="rId11"/>
    <p:sldId id="389" r:id="rId12"/>
    <p:sldId id="395" r:id="rId13"/>
    <p:sldId id="391" r:id="rId14"/>
    <p:sldId id="373" r:id="rId15"/>
    <p:sldId id="374" r:id="rId16"/>
    <p:sldId id="376" r:id="rId17"/>
    <p:sldId id="368" r:id="rId18"/>
    <p:sldId id="369" r:id="rId19"/>
    <p:sldId id="370" r:id="rId20"/>
    <p:sldId id="398" r:id="rId21"/>
    <p:sldId id="377" r:id="rId22"/>
    <p:sldId id="383" r:id="rId23"/>
    <p:sldId id="384" r:id="rId24"/>
    <p:sldId id="399" r:id="rId25"/>
    <p:sldId id="394" r:id="rId26"/>
    <p:sldId id="401" r:id="rId27"/>
    <p:sldId id="402" r:id="rId28"/>
    <p:sldId id="353" r:id="rId29"/>
    <p:sldId id="388" r:id="rId30"/>
    <p:sldId id="397" r:id="rId31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27"/>
    <a:srgbClr val="5C6670"/>
    <a:srgbClr val="000000"/>
    <a:srgbClr val="FFC425"/>
    <a:srgbClr val="8C1D40"/>
    <a:srgbClr val="FFB310"/>
    <a:srgbClr val="FFFFFF"/>
    <a:srgbClr val="4F5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4" autoAdjust="0"/>
    <p:restoredTop sz="94660"/>
  </p:normalViewPr>
  <p:slideViewPr>
    <p:cSldViewPr snapToGrid="0" snapToObjects="1">
      <p:cViewPr varScale="1">
        <p:scale>
          <a:sx n="158" d="100"/>
          <a:sy n="158" d="100"/>
        </p:scale>
        <p:origin x="208" y="15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196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196" dirty="0" smtClean="0">
                <a:solidFill>
                  <a:schemeClr val="tx1"/>
                </a:solidFill>
              </a:rPr>
              <a:t>Line Chart</a:t>
            </a:r>
            <a:endParaRPr lang="en-US" sz="32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104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76104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76104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9957216"/>
        <c:axId val="1739958992"/>
      </c:lineChart>
      <c:catAx>
        <c:axId val="173995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1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958992"/>
        <c:crosses val="autoZero"/>
        <c:auto val="1"/>
        <c:lblAlgn val="ctr"/>
        <c:lblOffset val="100"/>
        <c:noMultiLvlLbl val="0"/>
      </c:catAx>
      <c:valAx>
        <c:axId val="1739958992"/>
        <c:scaling>
          <c:orientation val="minMax"/>
        </c:scaling>
        <c:delete val="0"/>
        <c:axPos val="l"/>
        <c:majorGridlines>
          <c:spPr>
            <a:ln w="317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957216"/>
        <c:crosses val="autoZero"/>
        <c:crossBetween val="between"/>
      </c:valAx>
      <c:spPr>
        <a:noFill/>
        <a:ln w="25368">
          <a:noFill/>
        </a:ln>
      </c:spPr>
    </c:plotArea>
    <c:legend>
      <c:legendPos val="b"/>
      <c:layout>
        <c:manualLayout>
          <c:xMode val="edge"/>
          <c:yMode val="edge"/>
          <c:x val="0.133031035055044"/>
          <c:y val="0.93406874061503"/>
          <c:w val="0.699562841530055"/>
          <c:h val="0.05261007191850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98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F710229-4D45-4872-AFFD-54636330810B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748741B-5953-40C1-9924-CF136179C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414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B1D556-5396-4983-838B-3EF41D5F5D87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3786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7AEDFE-8463-49C2-8F17-6DCD7DBDE34C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99095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49147C-3253-419D-B33D-BEEF171E19C2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5988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EB433F-9E90-416A-A6B5-7B2F318FF564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62196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1135D4-18B2-41A7-8014-A561110A89E8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3228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F899AF-A7D6-4F15-8B53-52FCB3BC0D8D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2383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20F427-A249-4FE5-9D85-913E35DD2B9F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81624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4A39E5-758D-4AB9-8DD5-18E99CA4F62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60500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67D848-91D1-434D-B966-C642866396C4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59435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912610-722A-4A40-AF70-FEFAD5DDF124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6831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751BFF-AFCD-4C4F-8A77-1A2740FB3049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82494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64DC14-52D4-4E7E-B0C7-543B71C2190E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24531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A737DFA-779A-4903-A1BF-17D00776AFD9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59912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8A89AC-C629-40CC-94BB-96538D5B3D8F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2506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789603-D70E-4030-BE56-5C665792267C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68396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DCB043-3D7D-46EF-BCCB-84D3B0F11DC3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30851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80A9C9-83C5-4F16-AE28-CF6BE24C34B0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32680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302BAC-0E48-4102-8645-8C9741C9CBB5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0923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61D38C-B7AA-4376-988E-DD576390DDB2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43594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8A7707-40E1-4590-BCC3-A2D45A1D3653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0462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B86270-70B9-41A8-BB25-43A66EE83C1C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89375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705B56-D071-4AC8-B72E-C30AD75C8029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4614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A7EA57-A7F2-4FD9-AB91-00A99A58FD30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0000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1FA8D56-B1DA-4F9B-AD2E-1AC98A0F5CF7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4642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C412BE-583A-40C3-BC8F-A4B60291C951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537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CA012F-3DD3-4670-A901-D8F52DFB6953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1551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2B9616-1CE8-499C-84CA-5EDF8A0A5871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4309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D1609E-277A-4050-83AD-69AC1280DA23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83905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D0788E-EA7C-4871-8A71-0F9B900AF7CD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9356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2F759-3580-4F07-973A-D24A7CA72404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769A-18BD-4F93-9B8B-0BD846C62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390000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B95A8-705B-4DC9-997E-C17E78792008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942C7-E683-4850-8383-3B1B894F8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059016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2B28E-25E3-4D9D-BE11-0A3A475BFC13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8993E-D48C-4FAC-9979-A3C1758D0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290249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50362-0D2D-4C20-BE9B-253092BE41BD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AE75-F874-4353-BAC0-E4D7679B94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318027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115AB-1B58-4A37-87E1-0996203DA4EE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02782-F0F8-407A-8BD9-3A96D9E2B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079802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9E1DB-C9A4-4B9B-9D7D-DF6593DB21E6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C846D-7CAC-4E0E-AE62-ABFD4FEC20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171802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55C10-9E41-4D12-9CF7-FC52B366257D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2A40-9AB9-4F3C-A0F7-B58FEFFA65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823955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20A31-ED3E-46E3-A63E-DB0F74F173FB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D1473-B1FF-4742-8FCF-D1FA7DAEC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551258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33DDA-321B-4251-ABBC-784A692E6550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48A4-1456-4956-B1A6-C3B7D582C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628622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EB04C-A831-40B7-A97E-768446AE4AB0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0037C-E2A2-4CAF-9FE2-8D19BC5372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120397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7EBE9-303D-40CA-80BF-DF10BB80D4C6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1A05-65FF-42B0-8B0E-9EBAC70CD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068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906A35-E3F3-4858-9D3E-F80C6DFF1710}" type="datetimeFigureOut">
              <a:rPr lang="en-US" altLang="en-US"/>
              <a:pPr>
                <a:defRPr/>
              </a:pPr>
              <a:t>4/26/17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4B723B-1B94-438F-94A4-E05BB04765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tate.gov/video/?videoid=6076156700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tate.gov/video/?videoid=6076156700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state.gov/video/?videoid=60761567001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93713" y="2017713"/>
            <a:ext cx="83058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/>
              <a:t>A </a:t>
            </a:r>
            <a:r>
              <a:rPr lang="en-US" altLang="en-US" sz="6500" b="1" dirty="0" smtClean="0"/>
              <a:t>guide </a:t>
            </a:r>
            <a:r>
              <a:rPr lang="en-US" altLang="en-US" sz="6500" b="1" dirty="0"/>
              <a:t>for ASU presentations</a:t>
            </a:r>
          </a:p>
        </p:txBody>
      </p:sp>
      <p:sp>
        <p:nvSpPr>
          <p:cNvPr id="3075" name="TextBox 11"/>
          <p:cNvSpPr txBox="1">
            <a:spLocks noChangeArrowheads="1"/>
          </p:cNvSpPr>
          <p:nvPr/>
        </p:nvSpPr>
        <p:spPr bwMode="auto">
          <a:xfrm>
            <a:off x="611188" y="1608138"/>
            <a:ext cx="4027487" cy="369887"/>
          </a:xfrm>
          <a:prstGeom prst="rect">
            <a:avLst/>
          </a:prstGeom>
          <a:solidFill>
            <a:srgbClr val="FFC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Place additional text if needed here</a:t>
            </a:r>
          </a:p>
        </p:txBody>
      </p:sp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493713" y="3757613"/>
            <a:ext cx="8123237" cy="838200"/>
          </a:xfrm>
        </p:spPr>
        <p:txBody>
          <a:bodyPr/>
          <a:lstStyle/>
          <a:p>
            <a:pPr algn="l"/>
            <a:r>
              <a:rPr lang="en-US" altLang="en-US" sz="2500" smtClean="0">
                <a:solidFill>
                  <a:schemeClr val="tx1"/>
                </a:solidFill>
              </a:rPr>
              <a:t>including tips on how to say more with less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5557838"/>
            <a:ext cx="290988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33525" y="1603375"/>
            <a:ext cx="873760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chemeClr val="bg1"/>
                </a:solidFill>
              </a:rPr>
              <a:t>…slides with </a:t>
            </a:r>
            <a:r>
              <a:rPr lang="en-US" altLang="en-US" sz="6500" b="1">
                <a:solidFill>
                  <a:srgbClr val="FFC627"/>
                </a:solidFill>
              </a:rPr>
              <a:t>less text</a:t>
            </a:r>
            <a:r>
              <a:rPr lang="en-US" altLang="en-US" sz="6500" b="1">
                <a:solidFill>
                  <a:schemeClr val="bg1"/>
                </a:solidFill>
              </a:rPr>
              <a:t> on them actually </a:t>
            </a:r>
            <a:r>
              <a:rPr lang="en-US" altLang="en-US" sz="6500" b="1">
                <a:solidFill>
                  <a:srgbClr val="FFC627"/>
                </a:solidFill>
              </a:rPr>
              <a:t>say more.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533525" y="1608138"/>
            <a:ext cx="857567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chemeClr val="bg1"/>
                </a:solidFill>
              </a:rPr>
              <a:t>Use </a:t>
            </a:r>
            <a:r>
              <a:rPr lang="en-US" altLang="en-US" sz="6500" b="1">
                <a:solidFill>
                  <a:srgbClr val="FFC627"/>
                </a:solidFill>
              </a:rPr>
              <a:t>text color </a:t>
            </a:r>
            <a:r>
              <a:rPr lang="en-US" altLang="en-US" sz="6500" b="1">
                <a:solidFill>
                  <a:schemeClr val="bg1"/>
                </a:solidFill>
              </a:rPr>
              <a:t>to emphasize an important point.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33525" y="2482850"/>
            <a:ext cx="4976813" cy="712788"/>
          </a:xfrm>
          <a:prstGeom prst="rect">
            <a:avLst/>
          </a:prstGeom>
          <a:solidFill>
            <a:srgbClr val="FFC425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533525" y="1608138"/>
            <a:ext cx="91313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/>
              <a:t>You may also use a box like this to emphasize an important point.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533525" y="1604963"/>
            <a:ext cx="961231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chemeClr val="bg1"/>
                </a:solidFill>
              </a:rPr>
              <a:t>Be sure to use </a:t>
            </a:r>
            <a:r>
              <a:rPr lang="en-US" altLang="en-US" sz="6500" b="1">
                <a:solidFill>
                  <a:srgbClr val="FFC627"/>
                </a:solidFill>
              </a:rPr>
              <a:t>Arial</a:t>
            </a:r>
            <a:r>
              <a:rPr lang="en-US" altLang="en-US" sz="6500" b="1">
                <a:solidFill>
                  <a:schemeClr val="bg1"/>
                </a:solidFill>
              </a:rPr>
              <a:t>, it is ASU brand approved and  standard on both PCs and Macs.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699" name="Title 1"/>
          <p:cNvSpPr>
            <a:spLocks noGrp="1"/>
          </p:cNvSpPr>
          <p:nvPr>
            <p:ph type="ctrTitle"/>
          </p:nvPr>
        </p:nvSpPr>
        <p:spPr>
          <a:xfrm>
            <a:off x="5153025" y="2170113"/>
            <a:ext cx="4205288" cy="1470025"/>
          </a:xfrm>
        </p:spPr>
        <p:txBody>
          <a:bodyPr/>
          <a:lstStyle/>
          <a:p>
            <a:pPr algn="r"/>
            <a:r>
              <a:rPr lang="en-US" altLang="en-US" sz="9600" b="1" smtClean="0">
                <a:solidFill>
                  <a:srgbClr val="FFC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9700" name="Subtitle 2"/>
          <p:cNvSpPr>
            <a:spLocks noGrp="1"/>
          </p:cNvSpPr>
          <p:nvPr>
            <p:ph type="subTitle" idx="1"/>
          </p:nvPr>
        </p:nvSpPr>
        <p:spPr>
          <a:xfrm>
            <a:off x="1935163" y="3475038"/>
            <a:ext cx="7305675" cy="1752600"/>
          </a:xfrm>
        </p:spPr>
        <p:txBody>
          <a:bodyPr/>
          <a:lstStyle/>
          <a:p>
            <a:pPr algn="r"/>
            <a:r>
              <a:rPr lang="en-US" altLang="en-US" sz="2200" smtClean="0">
                <a:solidFill>
                  <a:schemeClr val="bg1"/>
                </a:solidFill>
              </a:rPr>
              <a:t>percentage of audience members who are engaged by PowerPoint presentations that are clear and simple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747" name="Title 1"/>
          <p:cNvSpPr>
            <a:spLocks noGrp="1"/>
          </p:cNvSpPr>
          <p:nvPr>
            <p:ph type="ctrTitle"/>
          </p:nvPr>
        </p:nvSpPr>
        <p:spPr>
          <a:xfrm>
            <a:off x="7213600" y="457200"/>
            <a:ext cx="3454400" cy="1470025"/>
          </a:xfrm>
        </p:spPr>
        <p:txBody>
          <a:bodyPr/>
          <a:lstStyle/>
          <a:p>
            <a:r>
              <a:rPr lang="en-US" altLang="en-US" sz="9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1748" name="Subtitle 2"/>
          <p:cNvSpPr>
            <a:spLocks noGrp="1"/>
          </p:cNvSpPr>
          <p:nvPr>
            <p:ph type="subTitle" idx="1"/>
          </p:nvPr>
        </p:nvSpPr>
        <p:spPr>
          <a:xfrm>
            <a:off x="4876800" y="1752600"/>
            <a:ext cx="4927600" cy="1752600"/>
          </a:xfrm>
        </p:spPr>
        <p:txBody>
          <a:bodyPr/>
          <a:lstStyle/>
          <a:p>
            <a:pPr algn="l"/>
            <a:r>
              <a:rPr lang="en-US" altLang="en-US" sz="1800" smtClean="0">
                <a:solidFill>
                  <a:schemeClr val="bg1"/>
                </a:solidFill>
              </a:rPr>
              <a:t>percentage of all audience members who would rather write a dissertation than watch a presentation with 5+ bullet points per slide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89600" y="3254375"/>
            <a:ext cx="2006600" cy="1470025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96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2</a:t>
            </a:r>
          </a:p>
        </p:txBody>
      </p:sp>
      <p:sp>
        <p:nvSpPr>
          <p:cNvPr id="31750" name="Subtitle 2"/>
          <p:cNvSpPr txBox="1">
            <a:spLocks/>
          </p:cNvSpPr>
          <p:nvPr/>
        </p:nvSpPr>
        <p:spPr bwMode="auto">
          <a:xfrm>
            <a:off x="1524000" y="4549775"/>
            <a:ext cx="56896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chemeClr val="bg1"/>
                </a:solidFill>
              </a:rPr>
              <a:t>number of times audience members will fall asleep during a PowerPoint presentation that has 5+ bullet points per slide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533525" y="2525713"/>
            <a:ext cx="85852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rgbClr val="FFFFFF"/>
                </a:solidFill>
              </a:rPr>
              <a:t>Part III: </a:t>
            </a:r>
            <a:r>
              <a:rPr lang="en-US" altLang="en-US" sz="6500" b="1">
                <a:solidFill>
                  <a:srgbClr val="000000"/>
                </a:solidFill>
              </a:rPr>
              <a:t>Slides that use images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" b="9282"/>
          <a:stretch/>
        </p:blipFill>
        <p:spPr>
          <a:xfrm>
            <a:off x="0" y="-9525"/>
            <a:ext cx="12192000" cy="6867525"/>
          </a:xfr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3039268"/>
            <a:ext cx="5181600" cy="769937"/>
          </a:xfrm>
          <a:prstGeom prst="rect">
            <a:avLst/>
          </a:prstGeom>
          <a:solidFill>
            <a:srgbClr val="FFC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smtClean="0">
                <a:solidFill>
                  <a:srgbClr val="000000"/>
                </a:solidFill>
              </a:rPr>
              <a:t>For </a:t>
            </a:r>
            <a:r>
              <a:rPr lang="en-US" altLang="en-US" sz="2200" b="1" dirty="0">
                <a:solidFill>
                  <a:srgbClr val="000000"/>
                </a:solidFill>
              </a:rPr>
              <a:t>the most dramatic effect, use no more than one image per slide.</a:t>
            </a:r>
            <a:endParaRPr lang="en-US" altLang="en-US" sz="22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DSC_00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15294" r="111"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5043902"/>
            <a:ext cx="6096000" cy="1108075"/>
          </a:xfrm>
          <a:prstGeom prst="rect">
            <a:avLst/>
          </a:prstGeom>
          <a:solidFill>
            <a:srgbClr val="FFC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smtClean="0"/>
              <a:t>Use </a:t>
            </a:r>
            <a:r>
              <a:rPr lang="en-US" altLang="en-US" sz="2200" b="1" dirty="0"/>
              <a:t>large, high-quality images (images that do not become blurry, </a:t>
            </a:r>
            <a:r>
              <a:rPr lang="en-US" altLang="en-US" sz="2200" b="1" dirty="0" smtClean="0"/>
              <a:t>fuzzy </a:t>
            </a:r>
            <a:r>
              <a:rPr lang="en-US" altLang="en-US" sz="2200" b="1" dirty="0"/>
              <a:t>or pixelated when enlarged on a PowerPoint slide).</a:t>
            </a:r>
            <a:endParaRPr lang="en-US" altLang="en-US" sz="2200" b="1" i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/>
          <a:stretch/>
        </p:blipFill>
        <p:spPr bwMode="auto">
          <a:xfrm>
            <a:off x="0" y="-19878"/>
            <a:ext cx="12192000" cy="687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-9525" y="1003164"/>
            <a:ext cx="7594600" cy="1108075"/>
          </a:xfrm>
          <a:prstGeom prst="rect">
            <a:avLst/>
          </a:prstGeom>
          <a:solidFill>
            <a:srgbClr val="FFC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smtClean="0"/>
              <a:t>To </a:t>
            </a:r>
            <a:r>
              <a:rPr lang="en-US" altLang="en-US" sz="2200" b="1" dirty="0"/>
              <a:t>resize an image, always use the resizing tool on an image’s corner (versus its side); this prevents the image from having a “stretched” appearance.</a:t>
            </a:r>
            <a:endParaRPr lang="en-US" altLang="en-US" sz="2200" b="1" i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533525" y="1944829"/>
            <a:ext cx="485775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chemeClr val="bg1"/>
                </a:solidFill>
              </a:rPr>
              <a:t>Preview your main points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7808913" y="1585260"/>
            <a:ext cx="26797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3400" dirty="0">
                <a:solidFill>
                  <a:srgbClr val="FFC627"/>
                </a:solidFill>
              </a:rPr>
              <a:t>Colors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solidFill>
                <a:srgbClr val="FFC627"/>
              </a:solidFill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3400" dirty="0">
                <a:solidFill>
                  <a:srgbClr val="FFC627"/>
                </a:solidFill>
              </a:rPr>
              <a:t>Data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solidFill>
                <a:srgbClr val="FFC627"/>
              </a:solidFill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3400" dirty="0">
                <a:solidFill>
                  <a:srgbClr val="FFC627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solidFill>
                <a:srgbClr val="FFC627"/>
              </a:solidFill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3400" dirty="0">
                <a:solidFill>
                  <a:srgbClr val="FFC627"/>
                </a:solidFill>
              </a:rPr>
              <a:t>Charts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 r="606" b="3963"/>
          <a:stretch/>
        </p:blipFill>
        <p:spPr bwMode="auto">
          <a:xfrm>
            <a:off x="-25401" y="0"/>
            <a:ext cx="12220713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6457950" y="684213"/>
            <a:ext cx="5734050" cy="1446212"/>
          </a:xfrm>
          <a:prstGeom prst="rect">
            <a:avLst/>
          </a:prstGeom>
          <a:solidFill>
            <a:srgbClr val="FFC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 b="1"/>
              <a:t>You may download ASU images for your unit’s print and electronic needs from asu.photoshelter.com. Please email andy.delisle@asu.edu to request access.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520825" y="2476500"/>
            <a:ext cx="85883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chemeClr val="bg1"/>
                </a:solidFill>
              </a:rPr>
              <a:t>Part IV: </a:t>
            </a:r>
            <a:r>
              <a:rPr lang="en-US" altLang="en-US" sz="6500" b="1">
                <a:solidFill>
                  <a:srgbClr val="000000"/>
                </a:solidFill>
              </a:rPr>
              <a:t>Slides that use charts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520825" y="1460500"/>
            <a:ext cx="9144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chemeClr val="bg1"/>
                </a:solidFill>
              </a:rPr>
              <a:t>Sometimes you will need to represent </a:t>
            </a:r>
            <a:r>
              <a:rPr lang="en-US" altLang="en-US" sz="6500" b="1">
                <a:solidFill>
                  <a:srgbClr val="FFC627"/>
                </a:solidFill>
              </a:rPr>
              <a:t>ideas</a:t>
            </a:r>
            <a:r>
              <a:rPr lang="en-US" altLang="en-US" sz="6500" b="1">
                <a:solidFill>
                  <a:srgbClr val="FFB310"/>
                </a:solidFill>
              </a:rPr>
              <a:t> </a:t>
            </a:r>
            <a:r>
              <a:rPr lang="en-US" altLang="en-US" sz="6500" b="1">
                <a:solidFill>
                  <a:schemeClr val="bg1"/>
                </a:solidFill>
              </a:rPr>
              <a:t>in the form of a chart or graph.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520825" y="1460500"/>
            <a:ext cx="9144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chemeClr val="bg1"/>
                </a:solidFill>
              </a:rPr>
              <a:t>For the greatest impact, use the </a:t>
            </a:r>
            <a:r>
              <a:rPr lang="en-US" altLang="en-US" sz="6500" b="1">
                <a:solidFill>
                  <a:srgbClr val="FFC627"/>
                </a:solidFill>
              </a:rPr>
              <a:t>simplest possible </a:t>
            </a:r>
            <a:r>
              <a:rPr lang="en-US" altLang="en-US" sz="6500" b="1">
                <a:solidFill>
                  <a:schemeClr val="bg1"/>
                </a:solidFill>
              </a:rPr>
              <a:t>representation; for example…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MX" smtClean="0"/>
              <a:t>Use shapes and ASU colors</a:t>
            </a:r>
            <a:endParaRPr lang="es-MX" altLang="es-MX" smtClean="0"/>
          </a:p>
        </p:txBody>
      </p:sp>
      <p:sp>
        <p:nvSpPr>
          <p:cNvPr id="17" name="Smiley Face 16"/>
          <p:cNvSpPr/>
          <p:nvPr/>
        </p:nvSpPr>
        <p:spPr>
          <a:xfrm>
            <a:off x="3692525" y="1957388"/>
            <a:ext cx="1084263" cy="1084262"/>
          </a:xfrm>
          <a:prstGeom prst="smileyFace">
            <a:avLst/>
          </a:prstGeom>
          <a:solidFill>
            <a:srgbClr val="FFC62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0" name="U-Turn Arrow 9"/>
          <p:cNvSpPr/>
          <p:nvPr/>
        </p:nvSpPr>
        <p:spPr>
          <a:xfrm>
            <a:off x="7151688" y="1957388"/>
            <a:ext cx="952500" cy="1082675"/>
          </a:xfrm>
          <a:prstGeom prst="uturnArrow">
            <a:avLst/>
          </a:prstGeom>
          <a:solidFill>
            <a:srgbClr val="FFC62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07200" y="3524250"/>
            <a:ext cx="1641475" cy="912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spc="-300" baseline="30000" dirty="0">
                <a:latin typeface="Arial" panose="020B0604020202020204" pitchFamily="34" charset="0"/>
                <a:cs typeface="Arial" panose="020B0604020202020204" pitchFamily="34" charset="0"/>
              </a:rPr>
              <a:t>78% </a:t>
            </a:r>
            <a:endParaRPr lang="es-MX" sz="8000" spc="-300" baseline="30000" dirty="0"/>
          </a:p>
        </p:txBody>
      </p:sp>
      <p:sp>
        <p:nvSpPr>
          <p:cNvPr id="18" name="Rectangle 17"/>
          <p:cNvSpPr/>
          <p:nvPr/>
        </p:nvSpPr>
        <p:spPr>
          <a:xfrm>
            <a:off x="3414713" y="3524250"/>
            <a:ext cx="1639887" cy="912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spc="-300" baseline="30000" dirty="0">
                <a:latin typeface="Arial" panose="020B0604020202020204" pitchFamily="34" charset="0"/>
                <a:cs typeface="Arial" panose="020B0604020202020204" pitchFamily="34" charset="0"/>
              </a:rPr>
              <a:t>94% </a:t>
            </a:r>
            <a:endParaRPr lang="es-MX" sz="8000" spc="-300" baseline="30000" dirty="0"/>
          </a:p>
        </p:txBody>
      </p:sp>
      <p:sp>
        <p:nvSpPr>
          <p:cNvPr id="52231" name="TextBox 18"/>
          <p:cNvSpPr txBox="1">
            <a:spLocks noChangeArrowheads="1"/>
          </p:cNvSpPr>
          <p:nvPr/>
        </p:nvSpPr>
        <p:spPr bwMode="auto">
          <a:xfrm>
            <a:off x="2420938" y="4151313"/>
            <a:ext cx="36274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4000" b="1" baseline="30000" dirty="0" smtClean="0"/>
              <a:t>Rated </a:t>
            </a:r>
            <a:r>
              <a:rPr lang="en-US" altLang="es-MX" sz="4000" b="1" baseline="30000" dirty="0"/>
              <a:t>experience good or enjoyable</a:t>
            </a:r>
          </a:p>
        </p:txBody>
      </p:sp>
      <p:sp>
        <p:nvSpPr>
          <p:cNvPr id="52232" name="TextBox 19"/>
          <p:cNvSpPr txBox="1">
            <a:spLocks noChangeArrowheads="1"/>
          </p:cNvSpPr>
          <p:nvPr/>
        </p:nvSpPr>
        <p:spPr bwMode="auto">
          <a:xfrm>
            <a:off x="6510338" y="4151313"/>
            <a:ext cx="22352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MX" sz="4000" b="1" baseline="30000" dirty="0" smtClean="0"/>
              <a:t>Will </a:t>
            </a:r>
            <a:r>
              <a:rPr lang="en-US" altLang="es-MX" sz="4000" b="1" baseline="30000" dirty="0"/>
              <a:t>return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53251" name="Chart 6"/>
          <p:cNvGraphicFramePr>
            <a:graphicFrameLocks/>
          </p:cNvGraphicFramePr>
          <p:nvPr/>
        </p:nvGraphicFramePr>
        <p:xfrm>
          <a:off x="1981200" y="481013"/>
          <a:ext cx="8229600" cy="582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2" name="Chart" r:id="rId5" imgW="8230313" imgH="5828281" progId="Excel.Chart.8">
                  <p:embed/>
                </p:oleObj>
              </mc:Choice>
              <mc:Fallback>
                <p:oleObj name="Chart" r:id="rId5" imgW="8230313" imgH="5828281" progId="Excel.Chart.8">
                  <p:embed/>
                  <p:pic>
                    <p:nvPicPr>
                      <p:cNvPr id="0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81013"/>
                        <a:ext cx="8229600" cy="5821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55299" name="Chart 3"/>
          <p:cNvGraphicFramePr>
            <a:graphicFrameLocks/>
          </p:cNvGraphicFramePr>
          <p:nvPr/>
        </p:nvGraphicFramePr>
        <p:xfrm>
          <a:off x="1312863" y="-50800"/>
          <a:ext cx="9566275" cy="641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0" name="Chart" r:id="rId5" imgW="9571550" imgH="6419644" progId="Excel.Chart.8">
                  <p:embed/>
                </p:oleObj>
              </mc:Choice>
              <mc:Fallback>
                <p:oleObj name="Chart" r:id="rId5" imgW="9571550" imgH="6419644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863" y="-50800"/>
                        <a:ext cx="9566275" cy="6411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6"/>
          <p:cNvGraphicFramePr>
            <a:graphicFrameLocks/>
          </p:cNvGraphicFramePr>
          <p:nvPr/>
        </p:nvGraphicFramePr>
        <p:xfrm>
          <a:off x="2032000" y="531813"/>
          <a:ext cx="8128000" cy="6005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395" name="TextBox 10"/>
          <p:cNvSpPr txBox="1">
            <a:spLocks noChangeArrowheads="1"/>
          </p:cNvSpPr>
          <p:nvPr/>
        </p:nvSpPr>
        <p:spPr bwMode="auto">
          <a:xfrm>
            <a:off x="4527550" y="1300163"/>
            <a:ext cx="34607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chemeClr val="bg1"/>
                </a:solidFill>
              </a:rPr>
              <a:t>entrepreneurial</a:t>
            </a:r>
          </a:p>
        </p:txBody>
      </p:sp>
      <p:sp>
        <p:nvSpPr>
          <p:cNvPr id="59396" name="TextBox 11"/>
          <p:cNvSpPr txBox="1">
            <a:spLocks noChangeArrowheads="1"/>
          </p:cNvSpPr>
          <p:nvPr/>
        </p:nvSpPr>
        <p:spPr bwMode="auto">
          <a:xfrm>
            <a:off x="3187700" y="5694363"/>
            <a:ext cx="26797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>
                <a:solidFill>
                  <a:schemeClr val="bg1"/>
                </a:solidFill>
              </a:rPr>
              <a:t>imaginative</a:t>
            </a:r>
          </a:p>
        </p:txBody>
      </p:sp>
      <p:sp>
        <p:nvSpPr>
          <p:cNvPr id="59397" name="TextBox 9"/>
          <p:cNvSpPr txBox="1">
            <a:spLocks noChangeArrowheads="1"/>
          </p:cNvSpPr>
          <p:nvPr/>
        </p:nvSpPr>
        <p:spPr bwMode="auto">
          <a:xfrm>
            <a:off x="1916113" y="4908550"/>
            <a:ext cx="2679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chemeClr val="bg1"/>
                </a:solidFill>
              </a:rPr>
              <a:t>bold</a:t>
            </a:r>
          </a:p>
        </p:txBody>
      </p:sp>
      <p:sp>
        <p:nvSpPr>
          <p:cNvPr id="59398" name="TextBox 12"/>
          <p:cNvSpPr txBox="1">
            <a:spLocks noChangeArrowheads="1"/>
          </p:cNvSpPr>
          <p:nvPr/>
        </p:nvSpPr>
        <p:spPr bwMode="auto">
          <a:xfrm>
            <a:off x="5553075" y="230188"/>
            <a:ext cx="55022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>
                <a:solidFill>
                  <a:schemeClr val="bg1"/>
                </a:solidFill>
              </a:rPr>
              <a:t>solutions-oriented</a:t>
            </a:r>
          </a:p>
        </p:txBody>
      </p:sp>
      <p:sp>
        <p:nvSpPr>
          <p:cNvPr id="59399" name="TextBox 16"/>
          <p:cNvSpPr txBox="1">
            <a:spLocks noChangeArrowheads="1"/>
          </p:cNvSpPr>
          <p:nvPr/>
        </p:nvSpPr>
        <p:spPr bwMode="auto">
          <a:xfrm>
            <a:off x="5981700" y="5081588"/>
            <a:ext cx="2679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chemeClr val="bg1"/>
                </a:solidFill>
              </a:rPr>
              <a:t>create</a:t>
            </a:r>
          </a:p>
        </p:txBody>
      </p:sp>
      <p:sp>
        <p:nvSpPr>
          <p:cNvPr id="59400" name="TextBox 17"/>
          <p:cNvSpPr txBox="1">
            <a:spLocks noChangeArrowheads="1"/>
          </p:cNvSpPr>
          <p:nvPr/>
        </p:nvSpPr>
        <p:spPr bwMode="auto">
          <a:xfrm>
            <a:off x="9512300" y="1255713"/>
            <a:ext cx="26797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chemeClr val="bg1"/>
                </a:solidFill>
              </a:rPr>
              <a:t>impact</a:t>
            </a:r>
          </a:p>
        </p:txBody>
      </p:sp>
      <p:sp>
        <p:nvSpPr>
          <p:cNvPr id="59401" name="TextBox 18"/>
          <p:cNvSpPr txBox="1">
            <a:spLocks noChangeArrowheads="1"/>
          </p:cNvSpPr>
          <p:nvPr/>
        </p:nvSpPr>
        <p:spPr bwMode="auto">
          <a:xfrm>
            <a:off x="3255963" y="4013200"/>
            <a:ext cx="194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excellence</a:t>
            </a:r>
          </a:p>
        </p:txBody>
      </p:sp>
      <p:sp>
        <p:nvSpPr>
          <p:cNvPr id="59402" name="TextBox 19"/>
          <p:cNvSpPr txBox="1">
            <a:spLocks noChangeArrowheads="1"/>
          </p:cNvSpPr>
          <p:nvPr/>
        </p:nvSpPr>
        <p:spPr bwMode="auto">
          <a:xfrm>
            <a:off x="2635250" y="2043113"/>
            <a:ext cx="34607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>
                <a:solidFill>
                  <a:schemeClr val="bg1"/>
                </a:solidFill>
              </a:rPr>
              <a:t>decisive</a:t>
            </a:r>
          </a:p>
        </p:txBody>
      </p:sp>
      <p:sp>
        <p:nvSpPr>
          <p:cNvPr id="59403" name="TextBox 20"/>
          <p:cNvSpPr txBox="1">
            <a:spLocks noChangeArrowheads="1"/>
          </p:cNvSpPr>
          <p:nvPr/>
        </p:nvSpPr>
        <p:spPr bwMode="auto">
          <a:xfrm>
            <a:off x="768350" y="3162300"/>
            <a:ext cx="200818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chemeClr val="bg1"/>
                </a:solidFill>
              </a:rPr>
              <a:t>visionary</a:t>
            </a:r>
          </a:p>
        </p:txBody>
      </p:sp>
      <p:sp>
        <p:nvSpPr>
          <p:cNvPr id="59404" name="TextBox 21"/>
          <p:cNvSpPr txBox="1">
            <a:spLocks noChangeArrowheads="1"/>
          </p:cNvSpPr>
          <p:nvPr/>
        </p:nvSpPr>
        <p:spPr bwMode="auto">
          <a:xfrm>
            <a:off x="8054975" y="2225675"/>
            <a:ext cx="1971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access</a:t>
            </a:r>
          </a:p>
        </p:txBody>
      </p:sp>
      <p:sp>
        <p:nvSpPr>
          <p:cNvPr id="59405" name="TextBox 22"/>
          <p:cNvSpPr txBox="1">
            <a:spLocks noChangeArrowheads="1"/>
          </p:cNvSpPr>
          <p:nvPr/>
        </p:nvSpPr>
        <p:spPr bwMode="auto">
          <a:xfrm>
            <a:off x="7988300" y="5772150"/>
            <a:ext cx="26797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chemeClr val="bg1"/>
                </a:solidFill>
              </a:rPr>
              <a:t>re-envision</a:t>
            </a:r>
          </a:p>
        </p:txBody>
      </p:sp>
      <p:sp>
        <p:nvSpPr>
          <p:cNvPr id="59406" name="TextBox 14"/>
          <p:cNvSpPr txBox="1">
            <a:spLocks noChangeArrowheads="1"/>
          </p:cNvSpPr>
          <p:nvPr/>
        </p:nvSpPr>
        <p:spPr bwMode="auto">
          <a:xfrm>
            <a:off x="5553075" y="2833688"/>
            <a:ext cx="6638925" cy="1787525"/>
          </a:xfrm>
          <a:prstGeom prst="rect">
            <a:avLst/>
          </a:prstGeom>
          <a:solidFill>
            <a:srgbClr val="FFC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/>
              <a:t>a New American University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530350" y="1944829"/>
            <a:ext cx="487997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chemeClr val="bg1"/>
                </a:solidFill>
              </a:rPr>
              <a:t>Restate your main points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7808913" y="1585260"/>
            <a:ext cx="26797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3400" dirty="0">
                <a:solidFill>
                  <a:srgbClr val="FFC627"/>
                </a:solidFill>
              </a:rPr>
              <a:t>Colors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solidFill>
                <a:srgbClr val="FFC627"/>
              </a:solidFill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3400" dirty="0">
                <a:solidFill>
                  <a:srgbClr val="FFC627"/>
                </a:solidFill>
              </a:rPr>
              <a:t>Data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solidFill>
                <a:srgbClr val="FFC627"/>
              </a:solidFill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3400" dirty="0">
                <a:solidFill>
                  <a:srgbClr val="FFC627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solidFill>
                <a:srgbClr val="FFC627"/>
              </a:solidFill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3400" dirty="0">
                <a:solidFill>
                  <a:srgbClr val="FFC627"/>
                </a:solidFill>
              </a:rPr>
              <a:t>Charts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33525" y="1608138"/>
            <a:ext cx="85756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rgbClr val="FFFFFF"/>
                </a:solidFill>
              </a:rPr>
              <a:t>Part I:</a:t>
            </a:r>
            <a:r>
              <a:rPr lang="en-US" altLang="en-US" sz="6500" b="1">
                <a:solidFill>
                  <a:srgbClr val="000000"/>
                </a:solidFill>
              </a:rPr>
              <a:t> Knowing the ASU color palette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ChangeArrowheads="1"/>
          </p:cNvSpPr>
          <p:nvPr/>
        </p:nvSpPr>
        <p:spPr bwMode="auto">
          <a:xfrm>
            <a:off x="493713" y="1951038"/>
            <a:ext cx="83058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7000" b="1"/>
              <a:t>Thank you!</a:t>
            </a:r>
          </a:p>
        </p:txBody>
      </p:sp>
      <p:sp>
        <p:nvSpPr>
          <p:cNvPr id="63491" name="Subtitle 2"/>
          <p:cNvSpPr>
            <a:spLocks noGrp="1"/>
          </p:cNvSpPr>
          <p:nvPr>
            <p:ph type="subTitle" idx="1"/>
          </p:nvPr>
        </p:nvSpPr>
        <p:spPr>
          <a:xfrm>
            <a:off x="619126" y="2909888"/>
            <a:ext cx="5016362" cy="538162"/>
          </a:xfrm>
          <a:solidFill>
            <a:srgbClr val="FFC425"/>
          </a:solidFill>
        </p:spPr>
        <p:txBody>
          <a:bodyPr/>
          <a:lstStyle/>
          <a:p>
            <a:pPr algn="l"/>
            <a:r>
              <a:rPr lang="en-US" altLang="en-US" sz="2500" b="1" dirty="0" smtClean="0">
                <a:solidFill>
                  <a:schemeClr val="tx1"/>
                </a:solidFill>
              </a:rPr>
              <a:t>Contact info or website </a:t>
            </a:r>
            <a:r>
              <a:rPr lang="en-US" altLang="en-US" sz="2500" b="1" dirty="0" err="1" smtClean="0">
                <a:solidFill>
                  <a:schemeClr val="tx1"/>
                </a:solidFill>
              </a:rPr>
              <a:t>url</a:t>
            </a:r>
            <a:r>
              <a:rPr lang="en-US" altLang="en-US" sz="2500" b="1" dirty="0" smtClean="0">
                <a:solidFill>
                  <a:schemeClr val="tx1"/>
                </a:solidFill>
              </a:rPr>
              <a:t> here</a:t>
            </a:r>
          </a:p>
        </p:txBody>
      </p:sp>
      <p:pic>
        <p:nvPicPr>
          <p:cNvPr id="634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5557838"/>
            <a:ext cx="290988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8550" y="2898775"/>
            <a:ext cx="1439863" cy="1389063"/>
          </a:xfrm>
          <a:prstGeom prst="rect">
            <a:avLst/>
          </a:prstGeom>
          <a:solidFill>
            <a:srgbClr val="FFC627"/>
          </a:solidFill>
          <a:ln w="12700" cap="flat" cmpd="sng" algn="ctr">
            <a:solidFill>
              <a:srgbClr val="FFB31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46288" y="2898775"/>
            <a:ext cx="1438275" cy="1389063"/>
          </a:xfrm>
          <a:prstGeom prst="rect">
            <a:avLst/>
          </a:prstGeom>
          <a:solidFill>
            <a:srgbClr val="8C1D40"/>
          </a:solidFill>
          <a:ln>
            <a:solidFill>
              <a:srgbClr val="9900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4663" y="2898775"/>
            <a:ext cx="1438275" cy="1389063"/>
          </a:xfrm>
          <a:prstGeom prst="rect">
            <a:avLst/>
          </a:prstGeom>
          <a:solidFill>
            <a:srgbClr val="FFFFFF"/>
          </a:solidFill>
          <a:ln>
            <a:solidFill>
              <a:srgbClr val="5C66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15338" y="2898775"/>
            <a:ext cx="1439862" cy="13890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2044700" y="1604963"/>
            <a:ext cx="8064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rgbClr val="000000"/>
                </a:solidFill>
              </a:rPr>
              <a:t>The color palette</a:t>
            </a:r>
          </a:p>
        </p:txBody>
      </p:sp>
      <p:sp>
        <p:nvSpPr>
          <p:cNvPr id="9223" name="TextBox 10"/>
          <p:cNvSpPr txBox="1">
            <a:spLocks noChangeArrowheads="1"/>
          </p:cNvSpPr>
          <p:nvPr/>
        </p:nvSpPr>
        <p:spPr bwMode="auto">
          <a:xfrm>
            <a:off x="2130425" y="3040063"/>
            <a:ext cx="13541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R 140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G 29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B 64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#8C1D40</a:t>
            </a:r>
          </a:p>
        </p:txBody>
      </p:sp>
      <p:sp>
        <p:nvSpPr>
          <p:cNvPr id="9224" name="TextBox 11"/>
          <p:cNvSpPr txBox="1">
            <a:spLocks noChangeArrowheads="1"/>
          </p:cNvSpPr>
          <p:nvPr/>
        </p:nvSpPr>
        <p:spPr bwMode="auto">
          <a:xfrm>
            <a:off x="3757613" y="3040063"/>
            <a:ext cx="1320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R 255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G 198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B 39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#FFC627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32400" y="2898775"/>
            <a:ext cx="1439863" cy="1389063"/>
          </a:xfrm>
          <a:prstGeom prst="rect">
            <a:avLst/>
          </a:prstGeom>
          <a:solidFill>
            <a:srgbClr val="5C6670"/>
          </a:solidFill>
          <a:ln>
            <a:solidFill>
              <a:srgbClr val="4F555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26" name="TextBox 13"/>
          <p:cNvSpPr txBox="1">
            <a:spLocks noChangeArrowheads="1"/>
          </p:cNvSpPr>
          <p:nvPr/>
        </p:nvSpPr>
        <p:spPr bwMode="auto">
          <a:xfrm>
            <a:off x="5316538" y="3040063"/>
            <a:ext cx="13557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R 92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G 102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B 112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#5C6670</a:t>
            </a:r>
          </a:p>
        </p:txBody>
      </p:sp>
      <p:sp>
        <p:nvSpPr>
          <p:cNvPr id="9227" name="TextBox 14"/>
          <p:cNvSpPr txBox="1">
            <a:spLocks noChangeArrowheads="1"/>
          </p:cNvSpPr>
          <p:nvPr/>
        </p:nvSpPr>
        <p:spPr bwMode="auto">
          <a:xfrm>
            <a:off x="6977063" y="3040063"/>
            <a:ext cx="9572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R 255</a:t>
            </a:r>
            <a:br>
              <a:rPr lang="en-US" altLang="en-US" sz="1600" b="1"/>
            </a:br>
            <a:r>
              <a:rPr lang="en-US" altLang="en-US" sz="1600" b="1"/>
              <a:t>G 255</a:t>
            </a:r>
            <a:br>
              <a:rPr lang="en-US" altLang="en-US" sz="1600" b="1"/>
            </a:br>
            <a:r>
              <a:rPr lang="en-US" altLang="en-US" sz="1600" b="1"/>
              <a:t>B 255</a:t>
            </a:r>
            <a:br>
              <a:rPr lang="en-US" altLang="en-US" sz="1600" b="1"/>
            </a:br>
            <a:endParaRPr lang="en-US" altLang="en-US" sz="1600" b="1"/>
          </a:p>
        </p:txBody>
      </p:sp>
      <p:sp>
        <p:nvSpPr>
          <p:cNvPr id="9228" name="TextBox 15"/>
          <p:cNvSpPr txBox="1">
            <a:spLocks noChangeArrowheads="1"/>
          </p:cNvSpPr>
          <p:nvPr/>
        </p:nvSpPr>
        <p:spPr bwMode="auto">
          <a:xfrm>
            <a:off x="8501063" y="3040063"/>
            <a:ext cx="7762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R 0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G 0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B 0</a:t>
            </a:r>
          </a:p>
        </p:txBody>
      </p:sp>
      <p:sp>
        <p:nvSpPr>
          <p:cNvPr id="18" name="Rectangle 17">
            <a:hlinkClick r:id="rId3"/>
          </p:cNvPr>
          <p:cNvSpPr/>
          <p:nvPr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2050" y="5418138"/>
            <a:ext cx="10191750" cy="126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The ASU colors have been programed in the color picker pull-down menu.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Select no more than two or three colors to use per slide to avoid making your slide look like a rainbow…a very ugly ASU rainbow.</a:t>
            </a:r>
            <a:endParaRPr lang="en-US" sz="2200" b="1" i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533525" y="1603375"/>
            <a:ext cx="85661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>
                <a:solidFill>
                  <a:srgbClr val="FFFFFF"/>
                </a:solidFill>
              </a:rPr>
              <a:t>Part II: </a:t>
            </a:r>
            <a:r>
              <a:rPr lang="en-US" altLang="en-US" sz="6500" b="1">
                <a:solidFill>
                  <a:srgbClr val="000000"/>
                </a:solidFill>
              </a:rPr>
              <a:t>Slides that have data and main points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533525" y="1604963"/>
            <a:ext cx="88312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300" b="1">
                <a:solidFill>
                  <a:schemeClr val="bg1"/>
                </a:solidFill>
              </a:rPr>
              <a:t>Avoid bullet points; instead, aim for </a:t>
            </a:r>
            <a:r>
              <a:rPr lang="en-US" altLang="en-US" sz="6300" b="1">
                <a:solidFill>
                  <a:srgbClr val="FFC627"/>
                </a:solidFill>
              </a:rPr>
              <a:t>one point</a:t>
            </a:r>
            <a:r>
              <a:rPr lang="en-US" altLang="en-US" sz="6300" b="1">
                <a:solidFill>
                  <a:schemeClr val="bg1"/>
                </a:solidFill>
              </a:rPr>
              <a:t> per slide.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533525" y="1611313"/>
            <a:ext cx="88407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300" b="1">
                <a:solidFill>
                  <a:schemeClr val="bg1"/>
                </a:solidFill>
              </a:rPr>
              <a:t>Seems odd; but, trust me—I know what I’m doing here.</a:t>
            </a:r>
          </a:p>
        </p:txBody>
      </p:sp>
      <p:sp>
        <p:nvSpPr>
          <p:cNvPr id="15" name="Rectangle 14">
            <a:hlinkClick r:id="rId3"/>
          </p:cNvPr>
          <p:cNvSpPr>
            <a:spLocks noChangeArrowheads="1"/>
          </p:cNvSpPr>
          <p:nvPr/>
        </p:nvSpPr>
        <p:spPr bwMode="auto">
          <a:xfrm>
            <a:off x="0" y="5248275"/>
            <a:ext cx="12192000" cy="1609725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1533525" y="5435600"/>
            <a:ext cx="9144000" cy="1108075"/>
          </a:xfrm>
          <a:prstGeom prst="rect">
            <a:avLst/>
          </a:prstGeom>
          <a:solidFill>
            <a:srgbClr val="FFC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5888" indent="-1158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</a:rPr>
              <a:t>“If you absolutely must have two things on one slide (e.g., a point and a quote), remember to place one of those in a space like this that will draw your audience’s attention.” </a:t>
            </a:r>
            <a:r>
              <a:rPr lang="en-US" altLang="en-US" sz="2200" b="1" dirty="0" smtClean="0">
                <a:solidFill>
                  <a:srgbClr val="000000"/>
                </a:solidFill>
              </a:rPr>
              <a:t>– </a:t>
            </a:r>
            <a:r>
              <a:rPr lang="en-US" altLang="en-US" sz="2200" b="1" i="1" dirty="0">
                <a:solidFill>
                  <a:srgbClr val="000000"/>
                </a:solidFill>
              </a:rPr>
              <a:t>Aristotle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533525" y="985838"/>
            <a:ext cx="8840788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300" b="1">
                <a:solidFill>
                  <a:schemeClr val="bg1"/>
                </a:solidFill>
              </a:rPr>
              <a:t>You might end up with five times as many slides as you would otherwise.</a:t>
            </a:r>
          </a:p>
        </p:txBody>
      </p:sp>
      <p:sp>
        <p:nvSpPr>
          <p:cNvPr id="15" name="Rectangle 14">
            <a:hlinkClick r:id="rId3"/>
          </p:cNvPr>
          <p:cNvSpPr>
            <a:spLocks noChangeArrowheads="1"/>
          </p:cNvSpPr>
          <p:nvPr/>
        </p:nvSpPr>
        <p:spPr bwMode="auto">
          <a:xfrm>
            <a:off x="0" y="5648325"/>
            <a:ext cx="12192000" cy="1209675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1533525" y="5821363"/>
            <a:ext cx="9134475" cy="768350"/>
          </a:xfrm>
          <a:prstGeom prst="rect">
            <a:avLst/>
          </a:prstGeom>
          <a:solidFill>
            <a:srgbClr val="FFC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5888" indent="-1158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</a:rPr>
              <a:t>“But that is perfectly OK because your slides are simpler and you will move through them quicker.” – </a:t>
            </a:r>
            <a:r>
              <a:rPr lang="en-US" altLang="en-US" sz="2200" b="1" i="1">
                <a:solidFill>
                  <a:srgbClr val="000000"/>
                </a:solidFill>
              </a:rPr>
              <a:t>Barack Obama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533525" y="1606550"/>
            <a:ext cx="857567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chemeClr val="bg1"/>
                </a:solidFill>
              </a:rPr>
              <a:t>Over </a:t>
            </a:r>
            <a:r>
              <a:rPr lang="en-US" altLang="en-US" sz="6500" b="1" dirty="0">
                <a:solidFill>
                  <a:srgbClr val="FFC627"/>
                </a:solidFill>
              </a:rPr>
              <a:t>90 percent </a:t>
            </a:r>
            <a:r>
              <a:rPr lang="en-US" altLang="en-US" sz="6500" b="1" dirty="0">
                <a:solidFill>
                  <a:schemeClr val="bg1"/>
                </a:solidFill>
              </a:rPr>
              <a:t>of college students </a:t>
            </a:r>
            <a:r>
              <a:rPr lang="en-US" altLang="en-US" sz="6500" b="1" dirty="0" smtClean="0">
                <a:solidFill>
                  <a:schemeClr val="bg1"/>
                </a:solidFill>
              </a:rPr>
              <a:t>agree…</a:t>
            </a:r>
            <a:endParaRPr lang="en-US" altLang="en-US" sz="6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U-BrandColors">
  <a:themeElements>
    <a:clrScheme name="ASU Brand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8C1D40"/>
      </a:accent1>
      <a:accent2>
        <a:srgbClr val="FFC627"/>
      </a:accent2>
      <a:accent3>
        <a:srgbClr val="78BE20"/>
      </a:accent3>
      <a:accent4>
        <a:srgbClr val="00A3E0"/>
      </a:accent4>
      <a:accent5>
        <a:srgbClr val="FF7F32"/>
      </a:accent5>
      <a:accent6>
        <a:srgbClr val="5C6670"/>
      </a:accent6>
      <a:hlink>
        <a:srgbClr val="8C1D40"/>
      </a:hlink>
      <a:folHlink>
        <a:srgbClr val="FFC627"/>
      </a:folHlink>
    </a:clrScheme>
    <a:fontScheme name="ASU Brand fo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SU Template and Guide PowerPoint v.1 (16x9).potx" id="{DD6C1EAC-8256-4A99-9515-3C9C1F264C25}" vid="{B930B6B1-98E7-4329-83C0-D8E1916774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ASU Guide for PowerPoint v.1 (16x9)</Template>
  <TotalTime>475</TotalTime>
  <Words>536</Words>
  <Application>Microsoft Macintosh PowerPoint</Application>
  <PresentationFormat>Widescreen</PresentationFormat>
  <Paragraphs>102</Paragraphs>
  <Slides>30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MS PGothic</vt:lpstr>
      <vt:lpstr>ＭＳ Ｐゴシック</vt:lpstr>
      <vt:lpstr>ASU-BrandColors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100</vt:lpstr>
      <vt:lpstr>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shapes and ASU colors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Finden</dc:creator>
  <cp:lastModifiedBy>Nathan Finden</cp:lastModifiedBy>
  <cp:revision>4</cp:revision>
  <dcterms:created xsi:type="dcterms:W3CDTF">2017-04-25T16:06:11Z</dcterms:created>
  <dcterms:modified xsi:type="dcterms:W3CDTF">2017-04-27T00:28:00Z</dcterms:modified>
</cp:coreProperties>
</file>